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31"/>
  </p:notesMasterIdLst>
  <p:handoutMasterIdLst>
    <p:handoutMasterId r:id="rId32"/>
  </p:handoutMasterIdLst>
  <p:sldIdLst>
    <p:sldId id="256" r:id="rId2"/>
    <p:sldId id="816" r:id="rId3"/>
    <p:sldId id="1643" r:id="rId4"/>
    <p:sldId id="1645" r:id="rId5"/>
    <p:sldId id="2102" r:id="rId6"/>
    <p:sldId id="2079" r:id="rId7"/>
    <p:sldId id="2080" r:id="rId8"/>
    <p:sldId id="2104" r:id="rId9"/>
    <p:sldId id="1605" r:id="rId10"/>
    <p:sldId id="2115" r:id="rId11"/>
    <p:sldId id="2105" r:id="rId12"/>
    <p:sldId id="1814" r:id="rId13"/>
    <p:sldId id="1646" r:id="rId14"/>
    <p:sldId id="2106" r:id="rId15"/>
    <p:sldId id="1642" r:id="rId16"/>
    <p:sldId id="2114" r:id="rId17"/>
    <p:sldId id="2111" r:id="rId18"/>
    <p:sldId id="2100" r:id="rId19"/>
    <p:sldId id="1647" r:id="rId20"/>
    <p:sldId id="2107" r:id="rId21"/>
    <p:sldId id="2116" r:id="rId22"/>
    <p:sldId id="2117" r:id="rId23"/>
    <p:sldId id="1648" r:id="rId24"/>
    <p:sldId id="2108" r:id="rId25"/>
    <p:sldId id="2109" r:id="rId26"/>
    <p:sldId id="2118" r:id="rId27"/>
    <p:sldId id="2119" r:id="rId28"/>
    <p:sldId id="2120" r:id="rId29"/>
    <p:sldId id="2113" r:id="rId30"/>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 目次" id="{661C18F9-2E17-479E-9C60-62A95532E5B1}">
          <p14:sldIdLst>
            <p14:sldId id="256"/>
            <p14:sldId id="816"/>
            <p14:sldId id="1643"/>
          </p14:sldIdLst>
        </p14:section>
        <p14:section name="1 求められる司法審査の在り方" id="{D81FEF7C-8489-4C18-AD9D-B351AB361B1C}">
          <p14:sldIdLst>
            <p14:sldId id="1645"/>
            <p14:sldId id="2102"/>
            <p14:sldId id="2079"/>
            <p14:sldId id="2080"/>
            <p14:sldId id="2104"/>
            <p14:sldId id="1605"/>
            <p14:sldId id="2115"/>
            <p14:sldId id="2105"/>
            <p14:sldId id="1814"/>
          </p14:sldIdLst>
        </p14:section>
        <p14:section name="2 専門技術的裁量の範囲" id="{D52F9287-9D1B-4E4D-ABF0-8F7776E34096}">
          <p14:sldIdLst>
            <p14:sldId id="1646"/>
            <p14:sldId id="2106"/>
            <p14:sldId id="1642"/>
            <p14:sldId id="2114"/>
            <p14:sldId id="2111"/>
            <p14:sldId id="2100"/>
          </p14:sldIdLst>
        </p14:section>
        <p14:section name="3 原規委の策定する基準と社会通念" id="{A5E1E7C7-65F4-47A6-AE54-884148F2EC01}">
          <p14:sldIdLst>
            <p14:sldId id="1647"/>
            <p14:sldId id="2107"/>
            <p14:sldId id="2116"/>
            <p14:sldId id="2117"/>
          </p14:sldIdLst>
        </p14:section>
        <p14:section name="4 原発の安全における合理性" id="{D7E6418D-FAAB-4099-8E9B-BBD9B5189FB2}">
          <p14:sldIdLst>
            <p14:sldId id="1648"/>
            <p14:sldId id="2108"/>
            <p14:sldId id="2109"/>
            <p14:sldId id="2118"/>
            <p14:sldId id="2119"/>
          </p14:sldIdLst>
        </p14:section>
        <p14:section name="5 おわりに" id="{C4A7D5DF-9920-49DA-9F1E-16A0FCC2A848}">
          <p14:sldIdLst>
            <p14:sldId id="2120"/>
            <p14:sldId id="21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no"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00"/>
    <a:srgbClr val="FF764B"/>
    <a:srgbClr val="7575FF"/>
    <a:srgbClr val="3333FF"/>
    <a:srgbClr val="FFC400"/>
    <a:srgbClr val="FFFFA0"/>
    <a:srgbClr val="146800"/>
    <a:srgbClr val="FF2800"/>
    <a:srgbClr val="C3FFB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94"/>
  </p:normalViewPr>
  <p:slideViewPr>
    <p:cSldViewPr>
      <p:cViewPr varScale="1">
        <p:scale>
          <a:sx n="133" d="100"/>
          <a:sy n="133" d="100"/>
        </p:scale>
        <p:origin x="498" y="120"/>
      </p:cViewPr>
      <p:guideLst>
        <p:guide orient="horz" pos="2160"/>
        <p:guide pos="2880"/>
        <p:guide orient="horz" pos="1620"/>
      </p:guideLst>
    </p:cSldViewPr>
  </p:slideViewPr>
  <p:notesTextViewPr>
    <p:cViewPr>
      <p:scale>
        <a:sx n="100" d="100"/>
        <a:sy n="100" d="100"/>
      </p:scale>
      <p:origin x="0" y="0"/>
    </p:cViewPr>
  </p:notesTextViewPr>
  <p:notesViewPr>
    <p:cSldViewPr>
      <p:cViewPr varScale="1">
        <p:scale>
          <a:sx n="75" d="100"/>
          <a:sy n="75" d="100"/>
        </p:scale>
        <p:origin x="403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413"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3712"/>
          </a:xfrm>
          <a:prstGeom prst="rect">
            <a:avLst/>
          </a:prstGeom>
        </p:spPr>
        <p:txBody>
          <a:bodyPr vert="horz" lIns="91440" tIns="45720" rIns="91440" bIns="45720" rtlCol="0"/>
          <a:lstStyle>
            <a:lvl1pPr algn="r">
              <a:defRPr sz="1200"/>
            </a:lvl1pPr>
          </a:lstStyle>
          <a:p>
            <a:fld id="{76AAF8F4-30B1-4B2C-BB5E-729112ECC8F9}" type="datetimeFigureOut">
              <a:rPr kumimoji="1" lang="ja-JP" altLang="en-US" smtClean="0"/>
              <a:t>2026/4/16</a:t>
            </a:fld>
            <a:endParaRPr kumimoji="1" lang="ja-JP" altLang="en-US"/>
          </a:p>
        </p:txBody>
      </p:sp>
      <p:sp>
        <p:nvSpPr>
          <p:cNvPr id="4" name="フッター プレースホルダー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77C09769-B906-4816-9689-9AD535686C51}" type="slidenum">
              <a:rPr kumimoji="1" lang="ja-JP" altLang="en-US" smtClean="0"/>
              <a:t>‹#›</a:t>
            </a:fld>
            <a:endParaRPr kumimoji="1" lang="ja-JP" altLang="en-US"/>
          </a:p>
        </p:txBody>
      </p:sp>
    </p:spTree>
    <p:extLst>
      <p:ext uri="{BB962C8B-B14F-4D97-AF65-F5344CB8AC3E}">
        <p14:creationId xmlns:p14="http://schemas.microsoft.com/office/powerpoint/2010/main" val="234767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8173293B-8BC5-49D9-8FF6-254258C641A5}" type="datetimeFigureOut">
              <a:rPr kumimoji="1" lang="ja-JP" altLang="en-US" smtClean="0"/>
              <a:t>2026/4/16</a:t>
            </a:fld>
            <a:endParaRPr kumimoji="1" lang="ja-JP" altLang="en-US"/>
          </a:p>
        </p:txBody>
      </p:sp>
      <p:sp>
        <p:nvSpPr>
          <p:cNvPr id="4" name="スライド イメージ プレースホルダー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664184FA-F861-4A8F-80F3-1293A1D663CF}" type="slidenum">
              <a:rPr kumimoji="1" lang="ja-JP" altLang="en-US" smtClean="0"/>
              <a:t>‹#›</a:t>
            </a:fld>
            <a:endParaRPr kumimoji="1" lang="ja-JP" altLang="en-US"/>
          </a:p>
        </p:txBody>
      </p:sp>
    </p:spTree>
    <p:extLst>
      <p:ext uri="{BB962C8B-B14F-4D97-AF65-F5344CB8AC3E}">
        <p14:creationId xmlns:p14="http://schemas.microsoft.com/office/powerpoint/2010/main" val="32085054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664184FA-F861-4A8F-80F3-1293A1D663CF}" type="slidenum">
              <a:rPr kumimoji="1" lang="ja-JP" altLang="en-US" smtClean="0"/>
              <a:t>1</a:t>
            </a:fld>
            <a:endParaRPr kumimoji="1" lang="ja-JP" altLang="en-US"/>
          </a:p>
        </p:txBody>
      </p:sp>
    </p:spTree>
    <p:extLst>
      <p:ext uri="{BB962C8B-B14F-4D97-AF65-F5344CB8AC3E}">
        <p14:creationId xmlns:p14="http://schemas.microsoft.com/office/powerpoint/2010/main" val="188858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5D1FF-01DF-43A2-795F-D99EC769E7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63151-7AD0-90D2-F04D-AFA61B5E61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889483-BA8B-FDC4-7BE2-5DC0EECE26A4}"/>
              </a:ext>
            </a:extLst>
          </p:cNvPr>
          <p:cNvSpPr>
            <a:spLocks noGrp="1"/>
          </p:cNvSpPr>
          <p:nvPr>
            <p:ph type="body" idx="1"/>
          </p:nvPr>
        </p:nvSpPr>
        <p:spPr/>
        <p:txBody>
          <a:bodyPr/>
          <a:lstStyle/>
          <a:p>
            <a:pPr algn="just" defTabSz="946678">
              <a:defRPr/>
            </a:pP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90A000CD-4E1E-F17C-82BD-7571BE2C582B}"/>
              </a:ext>
            </a:extLst>
          </p:cNvPr>
          <p:cNvSpPr>
            <a:spLocks noGrp="1"/>
          </p:cNvSpPr>
          <p:nvPr>
            <p:ph type="sldNum" sz="quarter" idx="10"/>
          </p:nvPr>
        </p:nvSpPr>
        <p:spPr/>
        <p:txBody>
          <a:bodyPr/>
          <a:lstStyle/>
          <a:p>
            <a:fld id="{664184FA-F861-4A8F-80F3-1293A1D663CF}" type="slidenum">
              <a:rPr kumimoji="1" lang="ja-JP" altLang="en-US" smtClean="0"/>
              <a:t>10</a:t>
            </a:fld>
            <a:endParaRPr kumimoji="1" lang="ja-JP" altLang="en-US"/>
          </a:p>
        </p:txBody>
      </p:sp>
    </p:spTree>
    <p:extLst>
      <p:ext uri="{BB962C8B-B14F-4D97-AF65-F5344CB8AC3E}">
        <p14:creationId xmlns:p14="http://schemas.microsoft.com/office/powerpoint/2010/main" val="372121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9B2AA-A41C-7FA7-6F03-2A55FA51B3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0446E6-048D-2460-4FF8-7D67441C52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F461EB-8255-94F8-415D-08BE56DB2611}"/>
              </a:ext>
            </a:extLst>
          </p:cNvPr>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p>
        </p:txBody>
      </p:sp>
      <p:sp>
        <p:nvSpPr>
          <p:cNvPr id="4" name="スライド番号プレースホルダー 3">
            <a:extLst>
              <a:ext uri="{FF2B5EF4-FFF2-40B4-BE49-F238E27FC236}">
                <a16:creationId xmlns:a16="http://schemas.microsoft.com/office/drawing/2014/main" id="{F3644C58-26B3-1679-5496-A4FC704CEC8C}"/>
              </a:ext>
            </a:extLst>
          </p:cNvPr>
          <p:cNvSpPr>
            <a:spLocks noGrp="1"/>
          </p:cNvSpPr>
          <p:nvPr>
            <p:ph type="sldNum" sz="quarter" idx="10"/>
          </p:nvPr>
        </p:nvSpPr>
        <p:spPr/>
        <p:txBody>
          <a:bodyPr/>
          <a:lstStyle/>
          <a:p>
            <a:fld id="{664184FA-F861-4A8F-80F3-1293A1D663CF}" type="slidenum">
              <a:rPr kumimoji="1" lang="ja-JP" altLang="en-US" smtClean="0"/>
              <a:t>11</a:t>
            </a:fld>
            <a:endParaRPr kumimoji="1" lang="ja-JP" altLang="en-US"/>
          </a:p>
        </p:txBody>
      </p:sp>
    </p:spTree>
    <p:extLst>
      <p:ext uri="{BB962C8B-B14F-4D97-AF65-F5344CB8AC3E}">
        <p14:creationId xmlns:p14="http://schemas.microsoft.com/office/powerpoint/2010/main" val="271608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46678">
              <a:defRPr/>
            </a:pP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64184FA-F861-4A8F-80F3-1293A1D663CF}" type="slidenum">
              <a:rPr kumimoji="1" lang="ja-JP" altLang="en-US" smtClean="0"/>
              <a:t>12</a:t>
            </a:fld>
            <a:endParaRPr kumimoji="1" lang="ja-JP" altLang="en-US"/>
          </a:p>
        </p:txBody>
      </p:sp>
    </p:spTree>
    <p:extLst>
      <p:ext uri="{BB962C8B-B14F-4D97-AF65-F5344CB8AC3E}">
        <p14:creationId xmlns:p14="http://schemas.microsoft.com/office/powerpoint/2010/main" val="335293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4184FA-F861-4A8F-80F3-1293A1D663CF}" type="slidenum">
              <a:rPr kumimoji="1" lang="ja-JP" altLang="en-US" smtClean="0"/>
              <a:t>13</a:t>
            </a:fld>
            <a:endParaRPr kumimoji="1" lang="ja-JP" altLang="en-US"/>
          </a:p>
        </p:txBody>
      </p:sp>
    </p:spTree>
    <p:extLst>
      <p:ext uri="{BB962C8B-B14F-4D97-AF65-F5344CB8AC3E}">
        <p14:creationId xmlns:p14="http://schemas.microsoft.com/office/powerpoint/2010/main" val="107151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98A17-CB04-555E-22DB-965E9C6C27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57A73B-D4B3-43F9-2CA6-9506371D24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B71AE5-9652-02C1-2E16-3AAAFEF20B83}"/>
              </a:ext>
            </a:extLst>
          </p:cNvPr>
          <p:cNvSpPr>
            <a:spLocks noGrp="1"/>
          </p:cNvSpPr>
          <p:nvPr>
            <p:ph type="body" idx="1"/>
          </p:nvPr>
        </p:nvSpPr>
        <p:spPr/>
        <p:txBody>
          <a:bodyPr/>
          <a:lstStyle/>
          <a:p>
            <a:endParaRPr kumimoji="1" lang="ja-JP" altLang="en-US" dirty="0">
              <a:latin typeface="Century" panose="02040604050505020304" pitchFamily="18" charset="0"/>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86C3A835-9A62-B2D6-25FC-04E1ADE8C9C8}"/>
              </a:ext>
            </a:extLst>
          </p:cNvPr>
          <p:cNvSpPr>
            <a:spLocks noGrp="1"/>
          </p:cNvSpPr>
          <p:nvPr>
            <p:ph type="sldNum" sz="quarter" idx="10"/>
          </p:nvPr>
        </p:nvSpPr>
        <p:spPr/>
        <p:txBody>
          <a:bodyPr/>
          <a:lstStyle/>
          <a:p>
            <a:fld id="{664184FA-F861-4A8F-80F3-1293A1D663CF}" type="slidenum">
              <a:rPr kumimoji="1" lang="ja-JP" altLang="en-US" smtClean="0"/>
              <a:t>14</a:t>
            </a:fld>
            <a:endParaRPr kumimoji="1" lang="ja-JP" altLang="en-US"/>
          </a:p>
        </p:txBody>
      </p:sp>
    </p:spTree>
    <p:extLst>
      <p:ext uri="{BB962C8B-B14F-4D97-AF65-F5344CB8AC3E}">
        <p14:creationId xmlns:p14="http://schemas.microsoft.com/office/powerpoint/2010/main" val="67632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664184FA-F861-4A8F-80F3-1293A1D663CF}" type="slidenum">
              <a:rPr kumimoji="1" lang="ja-JP" altLang="en-US" smtClean="0"/>
              <a:t>15</a:t>
            </a:fld>
            <a:endParaRPr kumimoji="1" lang="ja-JP" altLang="en-US"/>
          </a:p>
        </p:txBody>
      </p:sp>
    </p:spTree>
    <p:extLst>
      <p:ext uri="{BB962C8B-B14F-4D97-AF65-F5344CB8AC3E}">
        <p14:creationId xmlns:p14="http://schemas.microsoft.com/office/powerpoint/2010/main" val="350641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D495-F876-801F-CBC7-4649A5D140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98B452-5EA2-1BD7-6ED6-4E0F7DE8B5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782A6B-5351-D5E8-BE6B-E237D3836AEF}"/>
              </a:ext>
            </a:extLst>
          </p:cNvPr>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9B3DE809-0872-F96D-1D4E-CF3C58528D29}"/>
              </a:ext>
            </a:extLst>
          </p:cNvPr>
          <p:cNvSpPr>
            <a:spLocks noGrp="1"/>
          </p:cNvSpPr>
          <p:nvPr>
            <p:ph type="sldNum" sz="quarter" idx="10"/>
          </p:nvPr>
        </p:nvSpPr>
        <p:spPr/>
        <p:txBody>
          <a:bodyPr/>
          <a:lstStyle/>
          <a:p>
            <a:fld id="{664184FA-F861-4A8F-80F3-1293A1D663CF}" type="slidenum">
              <a:rPr kumimoji="1" lang="ja-JP" altLang="en-US" smtClean="0"/>
              <a:t>16</a:t>
            </a:fld>
            <a:endParaRPr kumimoji="1" lang="ja-JP" altLang="en-US"/>
          </a:p>
        </p:txBody>
      </p:sp>
    </p:spTree>
    <p:extLst>
      <p:ext uri="{BB962C8B-B14F-4D97-AF65-F5344CB8AC3E}">
        <p14:creationId xmlns:p14="http://schemas.microsoft.com/office/powerpoint/2010/main" val="152987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AFBD-E902-4D44-9747-925E64F4D9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3CB003-466D-E572-68EC-43809CE618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DF93C-80FD-78C3-628C-FB7C890B4550}"/>
              </a:ext>
            </a:extLst>
          </p:cNvPr>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5377AAD5-ED99-38CF-3B08-D2CE1352ABF1}"/>
              </a:ext>
            </a:extLst>
          </p:cNvPr>
          <p:cNvSpPr>
            <a:spLocks noGrp="1"/>
          </p:cNvSpPr>
          <p:nvPr>
            <p:ph type="sldNum" sz="quarter" idx="10"/>
          </p:nvPr>
        </p:nvSpPr>
        <p:spPr/>
        <p:txBody>
          <a:bodyPr/>
          <a:lstStyle/>
          <a:p>
            <a:fld id="{664184FA-F861-4A8F-80F3-1293A1D663CF}" type="slidenum">
              <a:rPr kumimoji="1" lang="ja-JP" altLang="en-US" smtClean="0"/>
              <a:t>17</a:t>
            </a:fld>
            <a:endParaRPr kumimoji="1" lang="ja-JP" altLang="en-US"/>
          </a:p>
        </p:txBody>
      </p:sp>
    </p:spTree>
    <p:extLst>
      <p:ext uri="{BB962C8B-B14F-4D97-AF65-F5344CB8AC3E}">
        <p14:creationId xmlns:p14="http://schemas.microsoft.com/office/powerpoint/2010/main" val="228060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EF6F-D46D-4EEE-B84F-976FCAE664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22CD8C-D3FA-4860-F907-E6CBDBE285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3FD598-3206-6027-41B7-29214254B295}"/>
              </a:ext>
            </a:extLst>
          </p:cNvPr>
          <p:cNvSpPr>
            <a:spLocks noGrp="1"/>
          </p:cNvSpPr>
          <p:nvPr>
            <p:ph type="body" idx="1"/>
          </p:nvPr>
        </p:nvSpPr>
        <p:spPr/>
        <p:txBody>
          <a:bodyPr/>
          <a:lstStyle/>
          <a:p>
            <a:endParaRPr kumimoji="1" lang="ja-JP" altLang="en-US" dirty="0">
              <a:latin typeface="Century" panose="02040604050505020304" pitchFamily="18" charset="0"/>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3CA6CEDC-6E47-B6AF-6CB0-F7226D260876}"/>
              </a:ext>
            </a:extLst>
          </p:cNvPr>
          <p:cNvSpPr>
            <a:spLocks noGrp="1"/>
          </p:cNvSpPr>
          <p:nvPr>
            <p:ph type="sldNum" sz="quarter" idx="10"/>
          </p:nvPr>
        </p:nvSpPr>
        <p:spPr/>
        <p:txBody>
          <a:bodyPr/>
          <a:lstStyle/>
          <a:p>
            <a:fld id="{664184FA-F861-4A8F-80F3-1293A1D663CF}" type="slidenum">
              <a:rPr kumimoji="1" lang="ja-JP" altLang="en-US" smtClean="0"/>
              <a:t>18</a:t>
            </a:fld>
            <a:endParaRPr kumimoji="1" lang="ja-JP" altLang="en-US"/>
          </a:p>
        </p:txBody>
      </p:sp>
    </p:spTree>
    <p:extLst>
      <p:ext uri="{BB962C8B-B14F-4D97-AF65-F5344CB8AC3E}">
        <p14:creationId xmlns:p14="http://schemas.microsoft.com/office/powerpoint/2010/main" val="68327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4184FA-F861-4A8F-80F3-1293A1D663CF}" type="slidenum">
              <a:rPr kumimoji="1" lang="ja-JP" altLang="en-US" smtClean="0"/>
              <a:t>19</a:t>
            </a:fld>
            <a:endParaRPr kumimoji="1" lang="ja-JP" altLang="en-US"/>
          </a:p>
        </p:txBody>
      </p:sp>
    </p:spTree>
    <p:extLst>
      <p:ext uri="{BB962C8B-B14F-4D97-AF65-F5344CB8AC3E}">
        <p14:creationId xmlns:p14="http://schemas.microsoft.com/office/powerpoint/2010/main" val="380873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4184FA-F861-4A8F-80F3-1293A1D663CF}" type="slidenum">
              <a:rPr kumimoji="1" lang="ja-JP" altLang="en-US" smtClean="0"/>
              <a:t>2</a:t>
            </a:fld>
            <a:endParaRPr kumimoji="1" lang="ja-JP" altLang="en-US"/>
          </a:p>
        </p:txBody>
      </p:sp>
    </p:spTree>
    <p:extLst>
      <p:ext uri="{BB962C8B-B14F-4D97-AF65-F5344CB8AC3E}">
        <p14:creationId xmlns:p14="http://schemas.microsoft.com/office/powerpoint/2010/main" val="292061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7BCC8-F7CB-865A-3B74-8769B872D0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E6091C-3E58-6572-3BD8-A6584787FA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6555F9-0F98-6547-0350-4013FE28FE2E}"/>
              </a:ext>
            </a:extLst>
          </p:cNvPr>
          <p:cNvSpPr>
            <a:spLocks noGrp="1"/>
          </p:cNvSpPr>
          <p:nvPr>
            <p:ph type="body" idx="1"/>
          </p:nvPr>
        </p:nvSpPr>
        <p:spPr/>
        <p:txBody>
          <a:bodyPr/>
          <a:lstStyle/>
          <a:p>
            <a:endParaRPr kumimoji="1" lang="ja-JP" altLang="en-US" dirty="0">
              <a:latin typeface="Century" panose="02040604050505020304" pitchFamily="18" charset="0"/>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C725ADF5-3707-325F-B226-D237A720E590}"/>
              </a:ext>
            </a:extLst>
          </p:cNvPr>
          <p:cNvSpPr>
            <a:spLocks noGrp="1"/>
          </p:cNvSpPr>
          <p:nvPr>
            <p:ph type="sldNum" sz="quarter" idx="10"/>
          </p:nvPr>
        </p:nvSpPr>
        <p:spPr/>
        <p:txBody>
          <a:bodyPr/>
          <a:lstStyle/>
          <a:p>
            <a:fld id="{664184FA-F861-4A8F-80F3-1293A1D663CF}" type="slidenum">
              <a:rPr kumimoji="1" lang="ja-JP" altLang="en-US" smtClean="0"/>
              <a:t>20</a:t>
            </a:fld>
            <a:endParaRPr kumimoji="1" lang="ja-JP" altLang="en-US"/>
          </a:p>
        </p:txBody>
      </p:sp>
    </p:spTree>
    <p:extLst>
      <p:ext uri="{BB962C8B-B14F-4D97-AF65-F5344CB8AC3E}">
        <p14:creationId xmlns:p14="http://schemas.microsoft.com/office/powerpoint/2010/main" val="533565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82398-5B24-B723-8D32-9DC6F1F917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AE770B-7B7B-FD62-FEBD-1764655CEC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2A5C48-729C-926A-9B2A-A81BE7E6F6BB}"/>
              </a:ext>
            </a:extLst>
          </p:cNvPr>
          <p:cNvSpPr>
            <a:spLocks noGrp="1"/>
          </p:cNvSpPr>
          <p:nvPr>
            <p:ph type="body" idx="1"/>
          </p:nvPr>
        </p:nvSpPr>
        <p:spPr/>
        <p:txBody>
          <a:bodyPr/>
          <a:lstStyle/>
          <a:p>
            <a:endParaRPr kumimoji="1" lang="ja-JP" altLang="en-US" dirty="0">
              <a:latin typeface="Century" panose="02040604050505020304" pitchFamily="18" charset="0"/>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1854B7FD-EF72-AFB2-DAB6-0805DD2BE1A5}"/>
              </a:ext>
            </a:extLst>
          </p:cNvPr>
          <p:cNvSpPr>
            <a:spLocks noGrp="1"/>
          </p:cNvSpPr>
          <p:nvPr>
            <p:ph type="sldNum" sz="quarter" idx="10"/>
          </p:nvPr>
        </p:nvSpPr>
        <p:spPr/>
        <p:txBody>
          <a:bodyPr/>
          <a:lstStyle/>
          <a:p>
            <a:fld id="{664184FA-F861-4A8F-80F3-1293A1D663CF}" type="slidenum">
              <a:rPr kumimoji="1" lang="ja-JP" altLang="en-US" smtClean="0"/>
              <a:t>21</a:t>
            </a:fld>
            <a:endParaRPr kumimoji="1" lang="ja-JP" altLang="en-US"/>
          </a:p>
        </p:txBody>
      </p:sp>
    </p:spTree>
    <p:extLst>
      <p:ext uri="{BB962C8B-B14F-4D97-AF65-F5344CB8AC3E}">
        <p14:creationId xmlns:p14="http://schemas.microsoft.com/office/powerpoint/2010/main" val="1277389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1054B-5B1C-7CC9-F957-25247BFB91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8EC985-37DF-A56D-0B21-5B3C4AFA7C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724F02-3945-ED4E-88BA-28A50C3FDF0D}"/>
              </a:ext>
            </a:extLst>
          </p:cNvPr>
          <p:cNvSpPr>
            <a:spLocks noGrp="1"/>
          </p:cNvSpPr>
          <p:nvPr>
            <p:ph type="body" idx="1"/>
          </p:nvPr>
        </p:nvSpPr>
        <p:spPr/>
        <p:txBody>
          <a:bodyPr/>
          <a:lstStyle/>
          <a:p>
            <a:endParaRPr kumimoji="1" lang="ja-JP" altLang="en-US" dirty="0">
              <a:latin typeface="Century" panose="02040604050505020304" pitchFamily="18" charset="0"/>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E69DA64E-17CD-034B-C4EC-E3DFCE2062FC}"/>
              </a:ext>
            </a:extLst>
          </p:cNvPr>
          <p:cNvSpPr>
            <a:spLocks noGrp="1"/>
          </p:cNvSpPr>
          <p:nvPr>
            <p:ph type="sldNum" sz="quarter" idx="10"/>
          </p:nvPr>
        </p:nvSpPr>
        <p:spPr/>
        <p:txBody>
          <a:bodyPr/>
          <a:lstStyle/>
          <a:p>
            <a:fld id="{664184FA-F861-4A8F-80F3-1293A1D663CF}" type="slidenum">
              <a:rPr kumimoji="1" lang="ja-JP" altLang="en-US" smtClean="0"/>
              <a:t>22</a:t>
            </a:fld>
            <a:endParaRPr kumimoji="1" lang="ja-JP" altLang="en-US"/>
          </a:p>
        </p:txBody>
      </p:sp>
    </p:spTree>
    <p:extLst>
      <p:ext uri="{BB962C8B-B14F-4D97-AF65-F5344CB8AC3E}">
        <p14:creationId xmlns:p14="http://schemas.microsoft.com/office/powerpoint/2010/main" val="3817249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4184FA-F861-4A8F-80F3-1293A1D663CF}" type="slidenum">
              <a:rPr kumimoji="1" lang="ja-JP" altLang="en-US" smtClean="0"/>
              <a:t>23</a:t>
            </a:fld>
            <a:endParaRPr kumimoji="1" lang="ja-JP" altLang="en-US"/>
          </a:p>
        </p:txBody>
      </p:sp>
    </p:spTree>
    <p:extLst>
      <p:ext uri="{BB962C8B-B14F-4D97-AF65-F5344CB8AC3E}">
        <p14:creationId xmlns:p14="http://schemas.microsoft.com/office/powerpoint/2010/main" val="944228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95A0-2556-6B1A-9C6B-F7902FEF2A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B38730-CF8D-EF99-3351-08494FA316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2A2C97-21D4-C22A-09EB-7CA3B3872948}"/>
              </a:ext>
            </a:extLst>
          </p:cNvPr>
          <p:cNvSpPr>
            <a:spLocks noGrp="1"/>
          </p:cNvSpPr>
          <p:nvPr>
            <p:ph type="body" idx="1"/>
          </p:nvPr>
        </p:nvSpPr>
        <p:spPr/>
        <p:txBody>
          <a:bodyPr/>
          <a:lstStyle/>
          <a:p>
            <a:endParaRPr kumimoji="1" lang="ja-JP" altLang="en-US" dirty="0">
              <a:latin typeface="Century" panose="02040604050505020304" pitchFamily="18" charset="0"/>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F67653EB-A9C5-A0C2-6921-B47016ED78C0}"/>
              </a:ext>
            </a:extLst>
          </p:cNvPr>
          <p:cNvSpPr>
            <a:spLocks noGrp="1"/>
          </p:cNvSpPr>
          <p:nvPr>
            <p:ph type="sldNum" sz="quarter" idx="10"/>
          </p:nvPr>
        </p:nvSpPr>
        <p:spPr/>
        <p:txBody>
          <a:bodyPr/>
          <a:lstStyle/>
          <a:p>
            <a:fld id="{664184FA-F861-4A8F-80F3-1293A1D663CF}" type="slidenum">
              <a:rPr kumimoji="1" lang="ja-JP" altLang="en-US" smtClean="0"/>
              <a:t>24</a:t>
            </a:fld>
            <a:endParaRPr kumimoji="1" lang="ja-JP" altLang="en-US"/>
          </a:p>
        </p:txBody>
      </p:sp>
    </p:spTree>
    <p:extLst>
      <p:ext uri="{BB962C8B-B14F-4D97-AF65-F5344CB8AC3E}">
        <p14:creationId xmlns:p14="http://schemas.microsoft.com/office/powerpoint/2010/main" val="1117585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9F36-C74A-C7AA-D349-B155610ED2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E70F77-5EAC-8B1F-8EE5-59EECD3D0B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EE3CCA-1551-A30C-6807-6F454225B672}"/>
              </a:ext>
            </a:extLst>
          </p:cNvPr>
          <p:cNvSpPr>
            <a:spLocks noGrp="1"/>
          </p:cNvSpPr>
          <p:nvPr>
            <p:ph type="body" idx="1"/>
          </p:nvPr>
        </p:nvSpPr>
        <p:spPr/>
        <p:txBody>
          <a:bodyPr/>
          <a:lstStyle/>
          <a:p>
            <a:pPr algn="l"/>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p:txBody>
      </p:sp>
      <p:sp>
        <p:nvSpPr>
          <p:cNvPr id="4" name="スライド番号プレースホルダー 3">
            <a:extLst>
              <a:ext uri="{FF2B5EF4-FFF2-40B4-BE49-F238E27FC236}">
                <a16:creationId xmlns:a16="http://schemas.microsoft.com/office/drawing/2014/main" id="{1DDDE806-2ABC-76FD-8FFB-9134F7A6B742}"/>
              </a:ext>
            </a:extLst>
          </p:cNvPr>
          <p:cNvSpPr>
            <a:spLocks noGrp="1"/>
          </p:cNvSpPr>
          <p:nvPr>
            <p:ph type="sldNum" sz="quarter" idx="10"/>
          </p:nvPr>
        </p:nvSpPr>
        <p:spPr/>
        <p:txBody>
          <a:bodyPr/>
          <a:lstStyle/>
          <a:p>
            <a:fld id="{664184FA-F861-4A8F-80F3-1293A1D663CF}" type="slidenum">
              <a:rPr kumimoji="1" lang="ja-JP" altLang="en-US" smtClean="0"/>
              <a:t>25</a:t>
            </a:fld>
            <a:endParaRPr kumimoji="1" lang="ja-JP" altLang="en-US"/>
          </a:p>
        </p:txBody>
      </p:sp>
    </p:spTree>
    <p:extLst>
      <p:ext uri="{BB962C8B-B14F-4D97-AF65-F5344CB8AC3E}">
        <p14:creationId xmlns:p14="http://schemas.microsoft.com/office/powerpoint/2010/main" val="958082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EE8C-B1A6-0E9D-EB0B-0EEFBCF402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BB10C2-8F21-A089-3C74-9A134B500A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83D685-91E1-C33F-C89E-1512E5496027}"/>
              </a:ext>
            </a:extLst>
          </p:cNvPr>
          <p:cNvSpPr>
            <a:spLocks noGrp="1"/>
          </p:cNvSpPr>
          <p:nvPr>
            <p:ph type="body" idx="1"/>
          </p:nvPr>
        </p:nvSpPr>
        <p:spPr/>
        <p:txBody>
          <a:bodyPr/>
          <a:lstStyle/>
          <a:p>
            <a:pPr algn="l"/>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p:txBody>
      </p:sp>
      <p:sp>
        <p:nvSpPr>
          <p:cNvPr id="4" name="スライド番号プレースホルダー 3">
            <a:extLst>
              <a:ext uri="{FF2B5EF4-FFF2-40B4-BE49-F238E27FC236}">
                <a16:creationId xmlns:a16="http://schemas.microsoft.com/office/drawing/2014/main" id="{A180F7ED-6D39-7523-6F73-DDB9E181B7BB}"/>
              </a:ext>
            </a:extLst>
          </p:cNvPr>
          <p:cNvSpPr>
            <a:spLocks noGrp="1"/>
          </p:cNvSpPr>
          <p:nvPr>
            <p:ph type="sldNum" sz="quarter" idx="10"/>
          </p:nvPr>
        </p:nvSpPr>
        <p:spPr/>
        <p:txBody>
          <a:bodyPr/>
          <a:lstStyle/>
          <a:p>
            <a:fld id="{664184FA-F861-4A8F-80F3-1293A1D663CF}" type="slidenum">
              <a:rPr kumimoji="1" lang="ja-JP" altLang="en-US" smtClean="0"/>
              <a:t>26</a:t>
            </a:fld>
            <a:endParaRPr kumimoji="1" lang="ja-JP" altLang="en-US"/>
          </a:p>
        </p:txBody>
      </p:sp>
    </p:spTree>
    <p:extLst>
      <p:ext uri="{BB962C8B-B14F-4D97-AF65-F5344CB8AC3E}">
        <p14:creationId xmlns:p14="http://schemas.microsoft.com/office/powerpoint/2010/main" val="3016589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AFD1-900D-1976-2813-BA9B294B23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FAC2B0-9845-B5DE-B144-3265ED0725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4C6211-B648-6727-9F18-6BBC19831447}"/>
              </a:ext>
            </a:extLst>
          </p:cNvPr>
          <p:cNvSpPr>
            <a:spLocks noGrp="1"/>
          </p:cNvSpPr>
          <p:nvPr>
            <p:ph type="body" idx="1"/>
          </p:nvPr>
        </p:nvSpPr>
        <p:spPr/>
        <p:txBody>
          <a:bodyPr/>
          <a:lstStyle/>
          <a:p>
            <a:pPr algn="l"/>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p:txBody>
      </p:sp>
      <p:sp>
        <p:nvSpPr>
          <p:cNvPr id="4" name="スライド番号プレースホルダー 3">
            <a:extLst>
              <a:ext uri="{FF2B5EF4-FFF2-40B4-BE49-F238E27FC236}">
                <a16:creationId xmlns:a16="http://schemas.microsoft.com/office/drawing/2014/main" id="{B44425C1-7261-EABC-93B3-A6903F3F4CD9}"/>
              </a:ext>
            </a:extLst>
          </p:cNvPr>
          <p:cNvSpPr>
            <a:spLocks noGrp="1"/>
          </p:cNvSpPr>
          <p:nvPr>
            <p:ph type="sldNum" sz="quarter" idx="10"/>
          </p:nvPr>
        </p:nvSpPr>
        <p:spPr/>
        <p:txBody>
          <a:bodyPr/>
          <a:lstStyle/>
          <a:p>
            <a:fld id="{664184FA-F861-4A8F-80F3-1293A1D663CF}" type="slidenum">
              <a:rPr kumimoji="1" lang="ja-JP" altLang="en-US" smtClean="0"/>
              <a:t>27</a:t>
            </a:fld>
            <a:endParaRPr kumimoji="1" lang="ja-JP" altLang="en-US"/>
          </a:p>
        </p:txBody>
      </p:sp>
    </p:spTree>
    <p:extLst>
      <p:ext uri="{BB962C8B-B14F-4D97-AF65-F5344CB8AC3E}">
        <p14:creationId xmlns:p14="http://schemas.microsoft.com/office/powerpoint/2010/main" val="2132347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4184FA-F861-4A8F-80F3-1293A1D663CF}" type="slidenum">
              <a:rPr kumimoji="1" lang="ja-JP" altLang="en-US" smtClean="0"/>
              <a:t>28</a:t>
            </a:fld>
            <a:endParaRPr kumimoji="1" lang="ja-JP" altLang="en-US"/>
          </a:p>
        </p:txBody>
      </p:sp>
    </p:spTree>
    <p:extLst>
      <p:ext uri="{BB962C8B-B14F-4D97-AF65-F5344CB8AC3E}">
        <p14:creationId xmlns:p14="http://schemas.microsoft.com/office/powerpoint/2010/main" val="1128920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92B0B-4330-3C8E-C1E5-59601EBA35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8AB556-3F20-2715-EECF-3E5323B9EA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E146B1-3330-63D1-8E30-A57331730035}"/>
              </a:ext>
            </a:extLst>
          </p:cNvPr>
          <p:cNvSpPr>
            <a:spLocks noGrp="1"/>
          </p:cNvSpPr>
          <p:nvPr>
            <p:ph type="body" idx="1"/>
          </p:nvPr>
        </p:nvSpPr>
        <p:spPr/>
        <p:txBody>
          <a:bodyPr/>
          <a:lstStyle/>
          <a:p>
            <a:pPr algn="l"/>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p:txBody>
      </p:sp>
      <p:sp>
        <p:nvSpPr>
          <p:cNvPr id="4" name="スライド番号プレースホルダー 3">
            <a:extLst>
              <a:ext uri="{FF2B5EF4-FFF2-40B4-BE49-F238E27FC236}">
                <a16:creationId xmlns:a16="http://schemas.microsoft.com/office/drawing/2014/main" id="{7E62E6D2-B34C-64A8-867F-4A0E54B82485}"/>
              </a:ext>
            </a:extLst>
          </p:cNvPr>
          <p:cNvSpPr>
            <a:spLocks noGrp="1"/>
          </p:cNvSpPr>
          <p:nvPr>
            <p:ph type="sldNum" sz="quarter" idx="10"/>
          </p:nvPr>
        </p:nvSpPr>
        <p:spPr/>
        <p:txBody>
          <a:bodyPr/>
          <a:lstStyle/>
          <a:p>
            <a:fld id="{664184FA-F861-4A8F-80F3-1293A1D663CF}" type="slidenum">
              <a:rPr kumimoji="1" lang="ja-JP" altLang="en-US" smtClean="0"/>
              <a:t>29</a:t>
            </a:fld>
            <a:endParaRPr kumimoji="1" lang="ja-JP" altLang="en-US"/>
          </a:p>
        </p:txBody>
      </p:sp>
    </p:spTree>
    <p:extLst>
      <p:ext uri="{BB962C8B-B14F-4D97-AF65-F5344CB8AC3E}">
        <p14:creationId xmlns:p14="http://schemas.microsoft.com/office/powerpoint/2010/main" val="12935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EF1FD-6D96-FF14-21AE-7019820736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F84CEE-8A02-C775-60CA-B4CAAF4159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1232EA-AB5A-2D1E-8BDF-0CBAEA6D8F9B}"/>
              </a:ext>
            </a:extLst>
          </p:cNvPr>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2A8DE353-D9B7-B321-7F3C-DFFFE22C7FBC}"/>
              </a:ext>
            </a:extLst>
          </p:cNvPr>
          <p:cNvSpPr>
            <a:spLocks noGrp="1"/>
          </p:cNvSpPr>
          <p:nvPr>
            <p:ph type="sldNum" sz="quarter" idx="10"/>
          </p:nvPr>
        </p:nvSpPr>
        <p:spPr/>
        <p:txBody>
          <a:bodyPr/>
          <a:lstStyle/>
          <a:p>
            <a:fld id="{664184FA-F861-4A8F-80F3-1293A1D663CF}" type="slidenum">
              <a:rPr kumimoji="1" lang="ja-JP" altLang="en-US" smtClean="0"/>
              <a:t>3</a:t>
            </a:fld>
            <a:endParaRPr kumimoji="1" lang="ja-JP" altLang="en-US"/>
          </a:p>
        </p:txBody>
      </p:sp>
    </p:spTree>
    <p:extLst>
      <p:ext uri="{BB962C8B-B14F-4D97-AF65-F5344CB8AC3E}">
        <p14:creationId xmlns:p14="http://schemas.microsoft.com/office/powerpoint/2010/main" val="353260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4184FA-F861-4A8F-80F3-1293A1D663CF}" type="slidenum">
              <a:rPr kumimoji="1" lang="ja-JP" altLang="en-US" smtClean="0"/>
              <a:t>4</a:t>
            </a:fld>
            <a:endParaRPr kumimoji="1" lang="ja-JP" altLang="en-US"/>
          </a:p>
        </p:txBody>
      </p:sp>
    </p:spTree>
    <p:extLst>
      <p:ext uri="{BB962C8B-B14F-4D97-AF65-F5344CB8AC3E}">
        <p14:creationId xmlns:p14="http://schemas.microsoft.com/office/powerpoint/2010/main" val="306515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1BDEA-6963-02B2-9928-FA863FBF6C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2DE8E8-6295-FEE1-08F0-D253E0D49A7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66AAA6B-F0EB-39BF-5749-1DB90060BAFA}"/>
              </a:ext>
            </a:extLst>
          </p:cNvPr>
          <p:cNvSpPr>
            <a:spLocks noGrp="1"/>
          </p:cNvSpPr>
          <p:nvPr>
            <p:ph type="body" idx="1"/>
          </p:nvPr>
        </p:nvSpPr>
        <p:spPr/>
        <p:txBody>
          <a:bodyPr/>
          <a:lstStyle/>
          <a:p>
            <a:pPr algn="just" defTabSz="946678">
              <a:defRPr/>
            </a:pPr>
            <a:endParaRPr lang="ja-JP" altLang="ja-JP"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CD336332-6AED-FA6B-E0C5-31BAF4216005}"/>
              </a:ext>
            </a:extLst>
          </p:cNvPr>
          <p:cNvSpPr>
            <a:spLocks noGrp="1"/>
          </p:cNvSpPr>
          <p:nvPr>
            <p:ph type="sldNum" sz="quarter" idx="10"/>
          </p:nvPr>
        </p:nvSpPr>
        <p:spPr/>
        <p:txBody>
          <a:bodyPr/>
          <a:lstStyle/>
          <a:p>
            <a:fld id="{664184FA-F861-4A8F-80F3-1293A1D663CF}" type="slidenum">
              <a:rPr kumimoji="1" lang="ja-JP" altLang="en-US" smtClean="0"/>
              <a:t>5</a:t>
            </a:fld>
            <a:endParaRPr kumimoji="1" lang="ja-JP" altLang="en-US"/>
          </a:p>
        </p:txBody>
      </p:sp>
    </p:spTree>
    <p:extLst>
      <p:ext uri="{BB962C8B-B14F-4D97-AF65-F5344CB8AC3E}">
        <p14:creationId xmlns:p14="http://schemas.microsoft.com/office/powerpoint/2010/main" val="267834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A84A-9F2E-AE51-573C-7D83A24A5B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CC3FE4-5240-A36F-8798-0696E73255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B47DEB-D072-7955-42B0-E305F746F734}"/>
              </a:ext>
            </a:extLst>
          </p:cNvPr>
          <p:cNvSpPr>
            <a:spLocks noGrp="1"/>
          </p:cNvSpPr>
          <p:nvPr>
            <p:ph type="body" idx="1"/>
          </p:nvPr>
        </p:nvSpPr>
        <p:spPr/>
        <p:txBody>
          <a:bodyPr/>
          <a:lstStyle/>
          <a:p>
            <a:pPr algn="just" defTabSz="946678">
              <a:defRPr/>
            </a:pPr>
            <a:endParaRPr lang="ja-JP" altLang="ja-JP"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3C1798B-14E6-9E43-628A-DC2A69905AC7}"/>
              </a:ext>
            </a:extLst>
          </p:cNvPr>
          <p:cNvSpPr>
            <a:spLocks noGrp="1"/>
          </p:cNvSpPr>
          <p:nvPr>
            <p:ph type="sldNum" sz="quarter" idx="10"/>
          </p:nvPr>
        </p:nvSpPr>
        <p:spPr/>
        <p:txBody>
          <a:bodyPr/>
          <a:lstStyle/>
          <a:p>
            <a:fld id="{664184FA-F861-4A8F-80F3-1293A1D663CF}" type="slidenum">
              <a:rPr kumimoji="1" lang="ja-JP" altLang="en-US" smtClean="0"/>
              <a:t>6</a:t>
            </a:fld>
            <a:endParaRPr kumimoji="1" lang="ja-JP" altLang="en-US"/>
          </a:p>
        </p:txBody>
      </p:sp>
    </p:spTree>
    <p:extLst>
      <p:ext uri="{BB962C8B-B14F-4D97-AF65-F5344CB8AC3E}">
        <p14:creationId xmlns:p14="http://schemas.microsoft.com/office/powerpoint/2010/main" val="163925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p>
        </p:txBody>
      </p:sp>
      <p:sp>
        <p:nvSpPr>
          <p:cNvPr id="4" name="スライド番号プレースホルダー 3"/>
          <p:cNvSpPr>
            <a:spLocks noGrp="1"/>
          </p:cNvSpPr>
          <p:nvPr>
            <p:ph type="sldNum" sz="quarter" idx="10"/>
          </p:nvPr>
        </p:nvSpPr>
        <p:spPr/>
        <p:txBody>
          <a:bodyPr/>
          <a:lstStyle/>
          <a:p>
            <a:fld id="{664184FA-F861-4A8F-80F3-1293A1D663CF}" type="slidenum">
              <a:rPr kumimoji="1" lang="ja-JP" altLang="en-US" smtClean="0"/>
              <a:t>7</a:t>
            </a:fld>
            <a:endParaRPr kumimoji="1" lang="ja-JP" altLang="en-US"/>
          </a:p>
        </p:txBody>
      </p:sp>
    </p:spTree>
    <p:extLst>
      <p:ext uri="{BB962C8B-B14F-4D97-AF65-F5344CB8AC3E}">
        <p14:creationId xmlns:p14="http://schemas.microsoft.com/office/powerpoint/2010/main" val="95475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E2DE1-623B-E908-D63D-A1E1856C59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4910BE-C0BE-E908-7D3E-BB95660BB59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76369D-4978-758F-B4DE-BAA88930DE2D}"/>
              </a:ext>
            </a:extLst>
          </p:cNvPr>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　</a:t>
            </a:r>
          </a:p>
        </p:txBody>
      </p:sp>
      <p:sp>
        <p:nvSpPr>
          <p:cNvPr id="4" name="スライド番号プレースホルダー 3">
            <a:extLst>
              <a:ext uri="{FF2B5EF4-FFF2-40B4-BE49-F238E27FC236}">
                <a16:creationId xmlns:a16="http://schemas.microsoft.com/office/drawing/2014/main" id="{A56DC959-CBFD-350E-8465-1BC73987A766}"/>
              </a:ext>
            </a:extLst>
          </p:cNvPr>
          <p:cNvSpPr>
            <a:spLocks noGrp="1"/>
          </p:cNvSpPr>
          <p:nvPr>
            <p:ph type="sldNum" sz="quarter" idx="10"/>
          </p:nvPr>
        </p:nvSpPr>
        <p:spPr/>
        <p:txBody>
          <a:bodyPr/>
          <a:lstStyle/>
          <a:p>
            <a:fld id="{664184FA-F861-4A8F-80F3-1293A1D663CF}" type="slidenum">
              <a:rPr kumimoji="1" lang="ja-JP" altLang="en-US" smtClean="0"/>
              <a:t>8</a:t>
            </a:fld>
            <a:endParaRPr kumimoji="1" lang="ja-JP" altLang="en-US"/>
          </a:p>
        </p:txBody>
      </p:sp>
    </p:spTree>
    <p:extLst>
      <p:ext uri="{BB962C8B-B14F-4D97-AF65-F5344CB8AC3E}">
        <p14:creationId xmlns:p14="http://schemas.microsoft.com/office/powerpoint/2010/main" val="131787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p:txBody>
      </p:sp>
      <p:sp>
        <p:nvSpPr>
          <p:cNvPr id="4" name="スライド番号プレースホルダー 3"/>
          <p:cNvSpPr>
            <a:spLocks noGrp="1"/>
          </p:cNvSpPr>
          <p:nvPr>
            <p:ph type="sldNum" sz="quarter" idx="10"/>
          </p:nvPr>
        </p:nvSpPr>
        <p:spPr/>
        <p:txBody>
          <a:bodyPr/>
          <a:lstStyle/>
          <a:p>
            <a:fld id="{664184FA-F861-4A8F-80F3-1293A1D663CF}" type="slidenum">
              <a:rPr kumimoji="1" lang="ja-JP" altLang="en-US" smtClean="0"/>
              <a:t>9</a:t>
            </a:fld>
            <a:endParaRPr kumimoji="1" lang="ja-JP" altLang="en-US"/>
          </a:p>
        </p:txBody>
      </p:sp>
    </p:spTree>
    <p:extLst>
      <p:ext uri="{BB962C8B-B14F-4D97-AF65-F5344CB8AC3E}">
        <p14:creationId xmlns:p14="http://schemas.microsoft.com/office/powerpoint/2010/main" val="419385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58AB5D-7C95-4ADC-8187-206026C2612B}" type="datetime1">
              <a:rPr kumimoji="1" lang="ja-JP" altLang="en-US" smtClean="0"/>
              <a:t>2026/4/16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623F406-83BA-430D-9D1B-A6B3C611D07F}" type="datetime1">
              <a:rPr kumimoji="1" lang="ja-JP" altLang="en-US" smtClean="0"/>
              <a:t>2026/4/16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338511-235F-4901-B6E2-67DF5AB89A58}" type="datetime1">
              <a:rPr kumimoji="1" lang="ja-JP" altLang="en-US" smtClean="0"/>
              <a:t>2026/4/16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9E12410-5CB8-4B7F-8054-26BAAEBE225D}" type="datetime1">
              <a:rPr kumimoji="1" lang="ja-JP" altLang="en-US" smtClean="0"/>
              <a:t>2026/4/16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C74552-FC23-4C9F-A037-E92419477211}" type="datetime1">
              <a:rPr kumimoji="1" lang="ja-JP" altLang="en-US" smtClean="0"/>
              <a:t>2026/4/16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FD0EF8-87B0-4E35-B339-430008F72A03}" type="datetime1">
              <a:rPr kumimoji="1" lang="ja-JP" altLang="en-US" smtClean="0"/>
              <a:t>2026/4/16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D1A7F46-8F67-4D9C-B42F-F0C7AD6AA48E}" type="datetime1">
              <a:rPr kumimoji="1" lang="ja-JP" altLang="en-US" smtClean="0"/>
              <a:t>2026/4/16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F02F781-D1E4-4DDC-9B98-1A62FB475BB1}" type="datetime1">
              <a:rPr kumimoji="1" lang="ja-JP" altLang="en-US" smtClean="0"/>
              <a:t>2026/4/16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ED9AB-004D-4013-8DF4-BB7CF9B13E07}" type="datetime1">
              <a:rPr kumimoji="1" lang="ja-JP" altLang="en-US" smtClean="0"/>
              <a:t>2026/4/16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A6B726-AFD7-4B78-BDF0-AD5675C1D9FC}" type="datetime1">
              <a:rPr kumimoji="1" lang="ja-JP" altLang="en-US" smtClean="0"/>
              <a:t>2026/4/16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4C5B7A-3B1D-4F96-9B09-F3CEE5A8A4A3}" type="datetime1">
              <a:rPr kumimoji="1" lang="ja-JP" altLang="en-US" smtClean="0"/>
              <a:t>2026/4/16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9C5416A3-EF4C-40DE-B592-31B844D8227A}" type="datetime1">
              <a:rPr kumimoji="1" lang="ja-JP" altLang="en-US" smtClean="0"/>
              <a:t>2026/4/16</a:t>
            </a:fld>
            <a:endParaRPr kumimoji="1" lang="ja-JP" altLang="en-US"/>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735546"/>
            <a:ext cx="9144000" cy="1782198"/>
          </a:xfrm>
        </p:spPr>
        <p:txBody>
          <a:bodyPr anchor="ctr"/>
          <a:lstStyle/>
          <a:p>
            <a:pPr algn="ctr"/>
            <a:r>
              <a:rPr lang="ja-JP" altLang="en-US" sz="1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伊方原発</a:t>
            </a:r>
            <a:r>
              <a:rPr lang="en-US" altLang="ja-JP" sz="1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運転差止訴訟 控訴審</a:t>
            </a:r>
            <a:br>
              <a:rPr lang="en-US" altLang="ja-JP" sz="24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lang="ja-JP" altLang="en-US" sz="44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控訴理由書 第</a:t>
            </a:r>
            <a:r>
              <a:rPr lang="en-US" altLang="ja-JP" sz="44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en-US" sz="44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部の口頭説明</a:t>
            </a:r>
            <a:br>
              <a:rPr lang="en-US" altLang="ja-JP" sz="44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lang="en-US" altLang="ja-JP" sz="2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争点１</a:t>
            </a:r>
            <a:r>
              <a:rPr lang="en-US" altLang="ja-JP" sz="2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司法判断枠組み</a:t>
            </a:r>
            <a:r>
              <a:rPr lang="en-US" altLang="ja-JP" sz="28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1" lang="ja-JP" altLang="en-US" sz="16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サブタイトル 2"/>
          <p:cNvSpPr>
            <a:spLocks noGrp="1"/>
          </p:cNvSpPr>
          <p:nvPr>
            <p:ph type="subTitle" idx="1"/>
          </p:nvPr>
        </p:nvSpPr>
        <p:spPr>
          <a:xfrm>
            <a:off x="683568" y="2628900"/>
            <a:ext cx="7848872" cy="1314450"/>
          </a:xfrm>
        </p:spPr>
        <p:txBody>
          <a:bodyPr>
            <a:normAutofit/>
          </a:bodyPr>
          <a:lstStyle/>
          <a:p>
            <a:r>
              <a:rPr lang="en-US" altLang="ja-JP" sz="1600" b="1" dirty="0">
                <a:latin typeface="BIZ UDPゴシック" panose="020B0400000000000000" pitchFamily="50" charset="-128"/>
                <a:ea typeface="BIZ UDPゴシック" panose="020B0400000000000000" pitchFamily="50" charset="-128"/>
              </a:rPr>
              <a:t>2026</a:t>
            </a:r>
            <a:r>
              <a:rPr kumimoji="1" lang="en-US" altLang="ja-JP" sz="1600" b="1" dirty="0">
                <a:latin typeface="BIZ UDPゴシック" panose="020B0400000000000000" pitchFamily="50" charset="-128"/>
                <a:ea typeface="BIZ UDPゴシック" panose="020B0400000000000000" pitchFamily="50" charset="-128"/>
              </a:rPr>
              <a:t>.4.21</a:t>
            </a:r>
            <a:r>
              <a:rPr lang="ja-JP" altLang="en-US" sz="1600"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Tue</a:t>
            </a:r>
            <a:endParaRPr kumimoji="1"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高松高等裁判所</a:t>
            </a:r>
            <a:endParaRPr lang="en-US" altLang="ja-JP" sz="1600" b="1" dirty="0">
              <a:latin typeface="BIZ UDPゴシック" panose="020B0400000000000000" pitchFamily="50" charset="-128"/>
              <a:ea typeface="BIZ UDPゴシック" panose="020B0400000000000000" pitchFamily="50" charset="-128"/>
            </a:endParaRPr>
          </a:p>
          <a:p>
            <a:pPr algn="r"/>
            <a:r>
              <a:rPr lang="ja-JP" altLang="en-US" sz="1600" b="1" dirty="0">
                <a:latin typeface="BIZ UDPゴシック" panose="020B0400000000000000" pitchFamily="50" charset="-128"/>
                <a:ea typeface="BIZ UDPゴシック" panose="020B0400000000000000" pitchFamily="50" charset="-128"/>
              </a:rPr>
              <a:t>控訴人ら訴訟代理人弁護士</a:t>
            </a:r>
            <a:r>
              <a:rPr lang="ja-JP" altLang="en-US" sz="2000" b="1" dirty="0">
                <a:latin typeface="BIZ UDPゴシック" panose="020B0400000000000000" pitchFamily="50" charset="-128"/>
                <a:ea typeface="BIZ UDPゴシック" panose="020B0400000000000000" pitchFamily="50" charset="-128"/>
              </a:rPr>
              <a:t>　中　野　　宏　典</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241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DB1B6-F7B3-6F8B-267E-9436F67A880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0CF674D8-0926-ABE1-C76F-53186EFB1960}"/>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80471454-6D85-DD4A-30FB-8A3C2D83127E}"/>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10</a:t>
            </a:fld>
            <a:endParaRPr kumimoji="1" lang="ja-JP" altLang="en-US" sz="1200" dirty="0">
              <a:latin typeface="Meiryo UI" panose="020B0604030504040204" pitchFamily="50" charset="-128"/>
              <a:ea typeface="Meiryo UI" panose="020B0604030504040204" pitchFamily="50" charset="-128"/>
            </a:endParaRPr>
          </a:p>
        </p:txBody>
      </p:sp>
      <p:pic>
        <p:nvPicPr>
          <p:cNvPr id="2050" name="Picture 2" descr="\\server1\共有\00 業務\00 案件関係\00 受任中の事件\61 原発訴訟\03 大飯高浜美浜原発\21 名古屋地裁行訴一審（高浜1-2） N\準備書面\藤垣裕子線引き.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000"/>
            <a:ext cx="5105250" cy="485550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79512" y="372104"/>
            <a:ext cx="2520280" cy="1800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矢印: 上 12">
            <a:extLst>
              <a:ext uri="{FF2B5EF4-FFF2-40B4-BE49-F238E27FC236}">
                <a16:creationId xmlns:a16="http://schemas.microsoft.com/office/drawing/2014/main" id="{B99CC162-4C4C-4975-B915-E87091601349}"/>
              </a:ext>
            </a:extLst>
          </p:cNvPr>
          <p:cNvSpPr/>
          <p:nvPr/>
        </p:nvSpPr>
        <p:spPr>
          <a:xfrm>
            <a:off x="5940152" y="1408387"/>
            <a:ext cx="486054" cy="432048"/>
          </a:xfrm>
          <a:prstGeom prst="upArrow">
            <a:avLst>
              <a:gd name="adj1" fmla="val 42638"/>
              <a:gd name="adj2" fmla="val 44479"/>
            </a:avLst>
          </a:prstGeom>
          <a:solidFill>
            <a:srgbClr val="00B050"/>
          </a:solidFill>
          <a:ln w="19050">
            <a:solidFill>
              <a:srgbClr val="14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テキスト ボックス 13">
            <a:extLst>
              <a:ext uri="{FF2B5EF4-FFF2-40B4-BE49-F238E27FC236}">
                <a16:creationId xmlns:a16="http://schemas.microsoft.com/office/drawing/2014/main" id="{322F4F8C-7D4E-4830-95A5-138289E3C8F6}"/>
              </a:ext>
            </a:extLst>
          </p:cNvPr>
          <p:cNvSpPr txBox="1"/>
          <p:nvPr/>
        </p:nvSpPr>
        <p:spPr>
          <a:xfrm>
            <a:off x="5472000" y="823612"/>
            <a:ext cx="3600000" cy="584775"/>
          </a:xfrm>
          <a:prstGeom prst="rect">
            <a:avLst/>
          </a:prstGeom>
          <a:noFill/>
        </p:spPr>
        <p:txBody>
          <a:bodyPr wrap="square" rtlCol="0">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不定性を</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保守的に考慮</a:t>
            </a:r>
            <a:endPar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solidFill>
                  <a:srgbClr val="FF28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確実でなくても考慮する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9DBB45F7-9D2E-B0F7-140E-0D0BFDC61B82}"/>
              </a:ext>
            </a:extLst>
          </p:cNvPr>
          <p:cNvCxnSpPr/>
          <p:nvPr/>
        </p:nvCxnSpPr>
        <p:spPr>
          <a:xfrm>
            <a:off x="2592000" y="2077200"/>
            <a:ext cx="2946016" cy="0"/>
          </a:xfrm>
          <a:prstGeom prst="line">
            <a:avLst/>
          </a:prstGeom>
          <a:ln w="25400">
            <a:solidFill>
              <a:srgbClr val="3333FF"/>
            </a:solidFill>
            <a:prstDash val="sysDot"/>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96090E8D-6D51-50E4-04E9-3E9E8A4E5460}"/>
              </a:ext>
            </a:extLst>
          </p:cNvPr>
          <p:cNvSpPr txBox="1"/>
          <p:nvPr/>
        </p:nvSpPr>
        <p:spPr>
          <a:xfrm>
            <a:off x="5472000" y="1906111"/>
            <a:ext cx="3634480" cy="323165"/>
          </a:xfrm>
          <a:prstGeom prst="rect">
            <a:avLst/>
          </a:prstGeom>
          <a:noFill/>
        </p:spPr>
        <p:txBody>
          <a:bodyPr wrap="square" rtlCol="0">
            <a:spAutoFit/>
          </a:bodyPr>
          <a:lstStyle/>
          <a:p>
            <a:r>
              <a:rPr lang="ja-JP" altLang="en-US" sz="1500" b="1" dirty="0">
                <a:solidFill>
                  <a:schemeClr val="tx1">
                    <a:lumMod val="75000"/>
                    <a:lumOff val="25000"/>
                  </a:schemeClr>
                </a:solidFill>
                <a:latin typeface="Meiryo UI" panose="020B0604030504040204" pitchFamily="50" charset="-128"/>
                <a:ea typeface="Meiryo UI" panose="020B0604030504040204" pitchFamily="50" charset="-128"/>
              </a:rPr>
              <a:t>「合理的に予測」される事象だけを考慮する</a:t>
            </a:r>
          </a:p>
        </p:txBody>
      </p:sp>
      <p:cxnSp>
        <p:nvCxnSpPr>
          <p:cNvPr id="19" name="直線コネクタ 18">
            <a:extLst>
              <a:ext uri="{FF2B5EF4-FFF2-40B4-BE49-F238E27FC236}">
                <a16:creationId xmlns:a16="http://schemas.microsoft.com/office/drawing/2014/main" id="{A98B8B82-62F9-5343-AA05-C939890DE4B4}"/>
              </a:ext>
            </a:extLst>
          </p:cNvPr>
          <p:cNvCxnSpPr/>
          <p:nvPr/>
        </p:nvCxnSpPr>
        <p:spPr>
          <a:xfrm>
            <a:off x="2592000" y="1116000"/>
            <a:ext cx="2946016" cy="0"/>
          </a:xfrm>
          <a:prstGeom prst="line">
            <a:avLst/>
          </a:prstGeom>
          <a:ln w="25400">
            <a:solidFill>
              <a:srgbClr val="FF2800"/>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E722CF2-6C4E-778D-EE6D-B6AB8323FA89}"/>
              </a:ext>
            </a:extLst>
          </p:cNvPr>
          <p:cNvSpPr txBox="1"/>
          <p:nvPr/>
        </p:nvSpPr>
        <p:spPr>
          <a:xfrm>
            <a:off x="4541423" y="446342"/>
            <a:ext cx="4500000" cy="338554"/>
          </a:xfrm>
          <a:prstGeom prst="rect">
            <a:avLst/>
          </a:prstGeom>
          <a:noFill/>
        </p:spPr>
        <p:txBody>
          <a:bodyPr wrap="square" rtlCol="0">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「深刻な災害が万が一にも起こらないようにする」</a:t>
            </a:r>
          </a:p>
        </p:txBody>
      </p:sp>
      <p:sp>
        <p:nvSpPr>
          <p:cNvPr id="22" name="テキスト ボックス 21">
            <a:extLst>
              <a:ext uri="{FF2B5EF4-FFF2-40B4-BE49-F238E27FC236}">
                <a16:creationId xmlns:a16="http://schemas.microsoft.com/office/drawing/2014/main" id="{2133F4F7-D952-C6F1-6E0B-35E9621590FD}"/>
              </a:ext>
            </a:extLst>
          </p:cNvPr>
          <p:cNvSpPr txBox="1"/>
          <p:nvPr/>
        </p:nvSpPr>
        <p:spPr>
          <a:xfrm>
            <a:off x="6354640" y="4731990"/>
            <a:ext cx="2592000" cy="238527"/>
          </a:xfrm>
          <a:prstGeom prst="rect">
            <a:avLst/>
          </a:prstGeom>
          <a:solidFill>
            <a:srgbClr val="92D050">
              <a:alpha val="50000"/>
            </a:srgbClr>
          </a:solidFill>
        </p:spPr>
        <p:txBody>
          <a:bodyPr wrap="square" lIns="68580" tIns="34290" rIns="68580" bIns="34290" rtlCol="0" anchor="ctr">
            <a:spAutoFit/>
          </a:bodyPr>
          <a:lstStyle/>
          <a:p>
            <a:pPr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甲</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480</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p115 </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準</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72</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p56-</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コンテンツ プレースホルダー 2">
            <a:extLst>
              <a:ext uri="{FF2B5EF4-FFF2-40B4-BE49-F238E27FC236}">
                <a16:creationId xmlns:a16="http://schemas.microsoft.com/office/drawing/2014/main" id="{2C6FFC81-92DE-88AC-4BFD-4F0DB87F00EC}"/>
              </a:ext>
            </a:extLst>
          </p:cNvPr>
          <p:cNvSpPr txBox="1">
            <a:spLocks/>
          </p:cNvSpPr>
          <p:nvPr/>
        </p:nvSpPr>
        <p:spPr bwMode="auto">
          <a:xfrm>
            <a:off x="5236010" y="2357669"/>
            <a:ext cx="3710630" cy="2221014"/>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Bef>
                <a:spcPts val="0"/>
              </a:spcBef>
              <a:spcAft>
                <a:spcPts val="0"/>
              </a:spcAft>
              <a:buNone/>
              <a:defRPr/>
            </a:pPr>
            <a:r>
              <a:rPr lang="en-US" altLang="ja-JP" sz="1600" b="1" dirty="0">
                <a:solidFill>
                  <a:schemeClr val="bg1"/>
                </a:solidFill>
                <a:latin typeface="BIZ UDPゴシック" panose="020B0400000000000000" pitchFamily="50" charset="-128"/>
                <a:ea typeface="BIZ UDPゴシック" panose="020B0400000000000000" pitchFamily="50" charset="-128"/>
              </a:rPr>
              <a:t>2011</a:t>
            </a:r>
            <a:r>
              <a:rPr lang="ja-JP" altLang="en-US" sz="1600" b="1" dirty="0">
                <a:solidFill>
                  <a:schemeClr val="bg1"/>
                </a:solidFill>
                <a:latin typeface="BIZ UDPゴシック" panose="020B0400000000000000" pitchFamily="50" charset="-128"/>
                <a:ea typeface="BIZ UDPゴシック" panose="020B0400000000000000" pitchFamily="50" charset="-128"/>
              </a:rPr>
              <a:t>年</a:t>
            </a:r>
            <a:r>
              <a:rPr lang="en-US" altLang="ja-JP" sz="1600" b="1" dirty="0">
                <a:solidFill>
                  <a:schemeClr val="bg1"/>
                </a:solidFill>
                <a:latin typeface="BIZ UDPゴシック" panose="020B0400000000000000" pitchFamily="50" charset="-128"/>
                <a:ea typeface="BIZ UDPゴシック" panose="020B0400000000000000" pitchFamily="50" charset="-128"/>
              </a:rPr>
              <a:t>1</a:t>
            </a:r>
            <a:r>
              <a:rPr lang="ja-JP" altLang="en-US" sz="1600" b="1" dirty="0">
                <a:solidFill>
                  <a:schemeClr val="bg1"/>
                </a:solidFill>
                <a:latin typeface="BIZ UDPゴシック" panose="020B0400000000000000" pitchFamily="50" charset="-128"/>
                <a:ea typeface="BIZ UDPゴシック" panose="020B0400000000000000" pitchFamily="50" charset="-128"/>
              </a:rPr>
              <a:t>月時点で</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1600" b="1" dirty="0">
                <a:solidFill>
                  <a:schemeClr val="bg1"/>
                </a:solidFill>
                <a:latin typeface="BIZ UDPゴシック" panose="020B0400000000000000" pitchFamily="50" charset="-128"/>
                <a:ea typeface="BIZ UDPゴシック" panose="020B0400000000000000" pitchFamily="50" charset="-128"/>
              </a:rPr>
              <a:t>今後</a:t>
            </a:r>
            <a:r>
              <a:rPr lang="en-US" altLang="ja-JP" sz="1600" b="1" dirty="0">
                <a:solidFill>
                  <a:schemeClr val="bg1"/>
                </a:solidFill>
                <a:latin typeface="BIZ UDPゴシック" panose="020B0400000000000000" pitchFamily="50" charset="-128"/>
                <a:ea typeface="BIZ UDPゴシック" panose="020B0400000000000000" pitchFamily="50" charset="-128"/>
              </a:rPr>
              <a:t>30</a:t>
            </a:r>
            <a:r>
              <a:rPr lang="ja-JP" altLang="en-US" sz="1600" b="1" dirty="0">
                <a:solidFill>
                  <a:schemeClr val="bg1"/>
                </a:solidFill>
                <a:latin typeface="BIZ UDPゴシック" panose="020B0400000000000000" pitchFamily="50" charset="-128"/>
                <a:ea typeface="BIZ UDPゴシック" panose="020B0400000000000000" pitchFamily="50" charset="-128"/>
              </a:rPr>
              <a:t>年間で福島第一原発に</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1600" b="1" dirty="0">
                <a:solidFill>
                  <a:schemeClr val="bg1"/>
                </a:solidFill>
                <a:latin typeface="BIZ UDPゴシック" panose="020B0400000000000000" pitchFamily="50" charset="-128"/>
                <a:ea typeface="BIZ UDPゴシック" panose="020B0400000000000000" pitchFamily="50" charset="-128"/>
              </a:rPr>
              <a:t>震度</a:t>
            </a:r>
            <a:r>
              <a:rPr lang="en-US" altLang="ja-JP" sz="1600" b="1" dirty="0">
                <a:solidFill>
                  <a:schemeClr val="bg1"/>
                </a:solidFill>
                <a:latin typeface="BIZ UDPゴシック" panose="020B0400000000000000" pitchFamily="50" charset="-128"/>
                <a:ea typeface="BIZ UDPゴシック" panose="020B0400000000000000" pitchFamily="50" charset="-128"/>
              </a:rPr>
              <a:t>6</a:t>
            </a:r>
            <a:r>
              <a:rPr lang="ja-JP" altLang="en-US" sz="1600" b="1" dirty="0">
                <a:solidFill>
                  <a:schemeClr val="bg1"/>
                </a:solidFill>
                <a:latin typeface="BIZ UDPゴシック" panose="020B0400000000000000" pitchFamily="50" charset="-128"/>
                <a:ea typeface="BIZ UDPゴシック" panose="020B0400000000000000" pitchFamily="50" charset="-128"/>
              </a:rPr>
              <a:t>を超える地震が発生する確率は</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en-US" altLang="ja-JP"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0.0</a:t>
            </a:r>
            <a:r>
              <a:rPr lang="ja-JP" altLang="en-US"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1600" b="1" dirty="0">
                <a:solidFill>
                  <a:schemeClr val="bg1"/>
                </a:solidFill>
                <a:latin typeface="BIZ UDPゴシック" panose="020B0400000000000000" pitchFamily="50" charset="-128"/>
                <a:ea typeface="BIZ UDPゴシック" panose="020B0400000000000000" pitchFamily="50" charset="-128"/>
              </a:rPr>
              <a:t>とされていた</a:t>
            </a:r>
            <a:r>
              <a:rPr lang="en-US" altLang="ja-JP" sz="1200" b="1" dirty="0">
                <a:solidFill>
                  <a:schemeClr val="bg1"/>
                </a:solidFill>
                <a:latin typeface="BIZ UDPゴシック" panose="020B0400000000000000" pitchFamily="50" charset="-128"/>
                <a:ea typeface="BIZ UDPゴシック" panose="020B0400000000000000" pitchFamily="50" charset="-128"/>
              </a:rPr>
              <a:t>(</a:t>
            </a:r>
            <a:r>
              <a:rPr lang="ja-JP" altLang="en-US" sz="1200" b="1" dirty="0">
                <a:solidFill>
                  <a:schemeClr val="bg1"/>
                </a:solidFill>
                <a:latin typeface="BIZ UDPゴシック" panose="020B0400000000000000" pitchFamily="50" charset="-128"/>
                <a:ea typeface="BIZ UDPゴシック" panose="020B0400000000000000" pitchFamily="50" charset="-128"/>
              </a:rPr>
              <a:t>控訴理由書・ｐ３０</a:t>
            </a:r>
            <a:r>
              <a:rPr lang="en-US" altLang="ja-JP" sz="1200" b="1" dirty="0">
                <a:solidFill>
                  <a:schemeClr val="bg1"/>
                </a:solidFill>
                <a:latin typeface="BIZ UDPゴシック" panose="020B0400000000000000" pitchFamily="50" charset="-128"/>
                <a:ea typeface="BIZ UDPゴシック" panose="020B0400000000000000" pitchFamily="50" charset="-128"/>
              </a:rPr>
              <a:t>)</a:t>
            </a:r>
            <a:r>
              <a:rPr lang="ja-JP" altLang="en-US" sz="1600" b="1" dirty="0">
                <a:solidFill>
                  <a:schemeClr val="bg1"/>
                </a:solidFill>
                <a:latin typeface="BIZ UDPゴシック" panose="020B0400000000000000" pitchFamily="50" charset="-128"/>
                <a:ea typeface="BIZ UDPゴシック" panose="020B0400000000000000" pitchFamily="50" charset="-128"/>
              </a:rPr>
              <a:t>。</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endParaRPr lang="en-US" altLang="ja-JP" sz="9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1600" b="1" dirty="0">
                <a:solidFill>
                  <a:schemeClr val="bg1"/>
                </a:solidFill>
                <a:latin typeface="BIZ UDPゴシック" panose="020B0400000000000000" pitchFamily="50" charset="-128"/>
                <a:ea typeface="BIZ UDPゴシック" panose="020B0400000000000000" pitchFamily="50" charset="-128"/>
              </a:rPr>
              <a:t>➡合理的に予測される事象だけを</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1600" b="1" dirty="0">
                <a:solidFill>
                  <a:schemeClr val="bg1"/>
                </a:solidFill>
                <a:latin typeface="BIZ UDPゴシック" panose="020B0400000000000000" pitchFamily="50" charset="-128"/>
                <a:ea typeface="BIZ UDPゴシック" panose="020B0400000000000000" pitchFamily="50" charset="-128"/>
              </a:rPr>
              <a:t>考えていたのでは、</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福島第一原発事故は防げない</a:t>
            </a:r>
            <a:endParaRPr lang="en-US" altLang="ja-JP"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673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C6E0F-D9C5-22A2-2E04-9252D26F2285}"/>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7B9FB4EB-CD6F-ABB3-BA74-152086A1E5CD}"/>
              </a:ext>
            </a:extLst>
          </p:cNvPr>
          <p:cNvSpPr txBox="1">
            <a:spLocks/>
          </p:cNvSpPr>
          <p:nvPr/>
        </p:nvSpPr>
        <p:spPr bwMode="auto">
          <a:xfrm>
            <a:off x="180000" y="339502"/>
            <a:ext cx="6480000" cy="360000"/>
          </a:xfrm>
          <a:prstGeom prst="rect">
            <a:avLst/>
          </a:prstGeom>
          <a:solidFill>
            <a:schemeClr val="bg1"/>
          </a:solidFill>
          <a:ln>
            <a:solidFill>
              <a:srgbClr val="3333FF"/>
            </a:solidFill>
            <a:headEnd/>
            <a:tailEn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eaLnBrk="1" fontAlgn="auto" hangingPunct="1">
              <a:spcBef>
                <a:spcPts val="0"/>
              </a:spcBef>
              <a:spcAft>
                <a:spcPts val="0"/>
              </a:spcAft>
              <a:buNone/>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ポイント②：各防護レベルが</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独立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して</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有効</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に機能する（万全を期す）こと</a:t>
            </a:r>
          </a:p>
        </p:txBody>
      </p:sp>
      <p:sp>
        <p:nvSpPr>
          <p:cNvPr id="5" name="四角形: 角を丸くする 4">
            <a:extLst>
              <a:ext uri="{FF2B5EF4-FFF2-40B4-BE49-F238E27FC236}">
                <a16:creationId xmlns:a16="http://schemas.microsoft.com/office/drawing/2014/main" id="{9F4D3E56-978D-8265-A69E-6E5F3ED60967}"/>
              </a:ext>
            </a:extLst>
          </p:cNvPr>
          <p:cNvSpPr/>
          <p:nvPr/>
        </p:nvSpPr>
        <p:spPr>
          <a:xfrm>
            <a:off x="360000" y="792000"/>
            <a:ext cx="6300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下山憲治教授の基準</a:t>
            </a:r>
            <a:r>
              <a:rPr kumimoji="1" lang="ja-JP" altLang="en-US" sz="900" b="1" dirty="0">
                <a:solidFill>
                  <a:srgbClr val="0032D2"/>
                </a:solidFill>
                <a:latin typeface="Meiryo UI" panose="020B0604030504040204" pitchFamily="50" charset="-128"/>
                <a:ea typeface="Meiryo UI" panose="020B0604030504040204" pitchFamily="50" charset="-128"/>
              </a:rPr>
              <a:t>（甲</a:t>
            </a:r>
            <a:r>
              <a:rPr kumimoji="1" lang="en-US" altLang="ja-JP" sz="900" b="1" dirty="0">
                <a:solidFill>
                  <a:srgbClr val="0032D2"/>
                </a:solidFill>
                <a:latin typeface="Meiryo UI" panose="020B0604030504040204" pitchFamily="50" charset="-128"/>
                <a:ea typeface="Meiryo UI" panose="020B0604030504040204" pitchFamily="50" charset="-128"/>
              </a:rPr>
              <a:t>684</a:t>
            </a:r>
            <a:r>
              <a:rPr kumimoji="1" lang="ja-JP" altLang="en-US" sz="900" b="1" dirty="0">
                <a:solidFill>
                  <a:srgbClr val="0032D2"/>
                </a:solidFill>
                <a:latin typeface="Meiryo UI" panose="020B0604030504040204" pitchFamily="50" charset="-128"/>
                <a:ea typeface="Meiryo UI" panose="020B0604030504040204" pitchFamily="50" charset="-128"/>
              </a:rPr>
              <a:t>・</a:t>
            </a:r>
            <a:r>
              <a:rPr kumimoji="1" lang="en-US" altLang="ja-JP" sz="900" b="1" dirty="0">
                <a:solidFill>
                  <a:srgbClr val="0032D2"/>
                </a:solidFill>
                <a:latin typeface="Meiryo UI" panose="020B0604030504040204" pitchFamily="50" charset="-128"/>
                <a:ea typeface="Meiryo UI" panose="020B0604030504040204" pitchFamily="50" charset="-128"/>
              </a:rPr>
              <a:t>p79</a:t>
            </a:r>
            <a:r>
              <a:rPr kumimoji="1" lang="ja-JP" altLang="en-US" sz="900" b="1" dirty="0">
                <a:solidFill>
                  <a:srgbClr val="0032D2"/>
                </a:solidFill>
                <a:latin typeface="Meiryo UI" panose="020B0604030504040204" pitchFamily="50" charset="-128"/>
                <a:ea typeface="Meiryo UI" panose="020B0604030504040204" pitchFamily="50" charset="-128"/>
              </a:rPr>
              <a:t>）、</a:t>
            </a:r>
            <a:r>
              <a:rPr lang="ja-JP" altLang="en-US" sz="1400" b="1" dirty="0">
                <a:solidFill>
                  <a:srgbClr val="0032D2"/>
                </a:solidFill>
                <a:latin typeface="Meiryo UI" panose="020B0604030504040204" pitchFamily="50" charset="-128"/>
                <a:ea typeface="Meiryo UI" panose="020B0604030504040204" pitchFamily="50" charset="-128"/>
              </a:rPr>
              <a:t>ドイツにおける判断方法</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680</a:t>
            </a:r>
            <a:r>
              <a:rPr lang="ja-JP" altLang="en-US" sz="900" b="1" dirty="0">
                <a:solidFill>
                  <a:srgbClr val="0032D2"/>
                </a:solidFill>
                <a:latin typeface="Meiryo UI" panose="020B0604030504040204" pitchFamily="50" charset="-128"/>
                <a:ea typeface="Meiryo UI" panose="020B0604030504040204" pitchFamily="50" charset="-128"/>
              </a:rPr>
              <a:t>・</a:t>
            </a:r>
            <a:r>
              <a:rPr lang="en-US" altLang="ja-JP" sz="900" b="1" dirty="0">
                <a:solidFill>
                  <a:srgbClr val="0032D2"/>
                </a:solidFill>
                <a:latin typeface="Meiryo UI" panose="020B0604030504040204" pitchFamily="50" charset="-128"/>
                <a:ea typeface="Meiryo UI" panose="020B0604030504040204" pitchFamily="50" charset="-128"/>
              </a:rPr>
              <a:t>p20-21</a:t>
            </a:r>
            <a:r>
              <a:rPr lang="ja-JP" altLang="en-US" sz="900" b="1" dirty="0">
                <a:solidFill>
                  <a:srgbClr val="0032D2"/>
                </a:solidFill>
                <a:latin typeface="Meiryo UI" panose="020B0604030504040204" pitchFamily="50" charset="-128"/>
                <a:ea typeface="Meiryo UI" panose="020B0604030504040204" pitchFamily="50" charset="-128"/>
              </a:rPr>
              <a:t>）</a:t>
            </a:r>
            <a:endParaRPr lang="ja-JP" altLang="en-US" sz="1400" b="1" dirty="0">
              <a:solidFill>
                <a:srgbClr val="0032D2"/>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32D57C0-2264-3BE4-EEF5-EA638F556A6C}"/>
              </a:ext>
            </a:extLst>
          </p:cNvPr>
          <p:cNvSpPr txBox="1"/>
          <p:nvPr/>
        </p:nvSpPr>
        <p:spPr>
          <a:xfrm>
            <a:off x="396000" y="1491630"/>
            <a:ext cx="8352000" cy="3487532"/>
          </a:xfrm>
          <a:prstGeom prst="rect">
            <a:avLst/>
          </a:prstGeom>
          <a:noFill/>
          <a:ln w="28575">
            <a:solidFill>
              <a:srgbClr val="FFC000"/>
            </a:solidFill>
            <a:prstDash val="sysDash"/>
          </a:ln>
        </p:spPr>
        <p:txBody>
          <a:bodyPr wrap="square" anchor="ctr" anchorCtr="0">
            <a:noAutofit/>
          </a:bodyPr>
          <a:lstStyle/>
          <a:p>
            <a:pPr marL="152400" indent="-152400" algn="just">
              <a:buNone/>
            </a:pPr>
            <a:r>
              <a:rPr lang="en-US"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Ⅰ</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その時点において利用可能で、</a:t>
            </a:r>
            <a:r>
              <a:rPr lang="ja-JP" altLang="ja-JP"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信頼されるデータ・情報のすべて</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が検討されていること</a:t>
            </a:r>
            <a:endParaRPr lang="en-US"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357188" indent="-152400" algn="just">
              <a:buNone/>
            </a:pPr>
            <a:r>
              <a:rPr lang="en-US"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ⅰ</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　許可官署</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が、</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現存する不確実性等を排除するために、工学上の経験則に準拠するだけでは</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なく、</a:t>
            </a:r>
            <a:r>
              <a:rPr lang="ja-JP" altLang="ja-JP" sz="1400"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科学（理論）的な想定や計算にすぎないもの</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を考慮に入れ</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たこと</a:t>
            </a:r>
            <a:endPar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endParaRPr>
          </a:p>
          <a:p>
            <a:pPr marL="357188" indent="-177800" algn="just"/>
            <a:r>
              <a:rPr lang="en-US"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ⅱ</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　許可官署</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が、</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支配的な見解に寄りかか</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らず、全ての</a:t>
            </a:r>
            <a:r>
              <a:rPr lang="ja-JP" altLang="ja-JP" sz="1400"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代替可能な科学的知見</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を考慮に入れ</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たこと</a:t>
            </a:r>
            <a:endParaRPr lang="ja-JP" altLang="ja-JP" sz="14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152400" indent="-152400" algn="just">
              <a:buNone/>
            </a:pPr>
            <a:endParaRPr lang="en-US" altLang="ja-JP" sz="8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endParaRPr>
          </a:p>
          <a:p>
            <a:pPr marL="152400" indent="-152400" algn="just">
              <a:buNone/>
            </a:pPr>
            <a:r>
              <a:rPr lang="en-US"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Ⅱ</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採用された調査・分析及び予測方法の</a:t>
            </a:r>
            <a:r>
              <a:rPr lang="ja-JP" altLang="ja-JP"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適切性・信頼性</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が認められること</a:t>
            </a:r>
          </a:p>
          <a:p>
            <a:pPr marL="357188" indent="-152400" algn="just"/>
            <a:r>
              <a:rPr lang="en-US"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ⅲ</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　許可官署</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が、</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十分に保守的な想定</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で</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リスク調査やリスク評価に残る</a:t>
            </a:r>
            <a:r>
              <a:rPr lang="ja-JP" altLang="ja-JP" sz="1400"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不確実性</a:t>
            </a:r>
            <a:r>
              <a:rPr lang="ja-JP" altLang="ja-JP"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を考慮に入れ</a:t>
            </a:r>
            <a:r>
              <a:rPr lang="ja-JP" altLang="en-US" sz="14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たこと</a:t>
            </a: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a:p>
            <a:pPr marL="152400" indent="-152400" algn="just">
              <a:buNone/>
            </a:pPr>
            <a:endParaRPr lang="en-US" altLang="ja-JP" sz="8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endParaRPr>
          </a:p>
          <a:p>
            <a:pPr marL="152400" indent="-152400" algn="just">
              <a:buNone/>
            </a:pPr>
            <a:r>
              <a:rPr lang="en-US"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Ⅲ</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法の仕組みや趣旨などに照らして必要な権利・法益のすべてを</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比較衡量</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していること</a:t>
            </a:r>
          </a:p>
          <a:p>
            <a:pPr marL="152400" indent="-152400" algn="just">
              <a:buNone/>
            </a:pPr>
            <a:endParaRPr lang="en-US" altLang="ja-JP" sz="8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endParaRPr>
          </a:p>
          <a:p>
            <a:pPr marL="152400" indent="-152400" algn="just">
              <a:buNone/>
            </a:pPr>
            <a:r>
              <a:rPr lang="en-US"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Ⅳ</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その選択・判断の</a:t>
            </a:r>
            <a:r>
              <a:rPr lang="ja-JP" altLang="ja-JP"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プロセス</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が意思決定の</a:t>
            </a:r>
            <a:r>
              <a:rPr lang="ja-JP" altLang="ja-JP"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理由と共に明確に示されている</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こと</a:t>
            </a:r>
          </a:p>
          <a:p>
            <a:pPr>
              <a:buNone/>
            </a:pPr>
            <a:endParaRPr lang="en-US" altLang="ja-JP" sz="8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a:buNone/>
            </a:pPr>
            <a:r>
              <a:rPr lang="en-US"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Ⅴ</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全体を通じて判断に</a:t>
            </a:r>
            <a:r>
              <a:rPr lang="ja-JP" altLang="ja-JP"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恣意性</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・不合理な契機が認められないこと</a:t>
            </a:r>
            <a:endParaRPr lang="en-US"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a:buNone/>
            </a:pPr>
            <a:endParaRPr lang="en-US" altLang="ja-JP" sz="8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a:buNone/>
            </a:pPr>
            <a:r>
              <a:rPr lang="ja-JP" altLang="en-US" sz="14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事後的に、</a:t>
            </a:r>
            <a:endParaRPr lang="en-US" altLang="ja-JP" sz="14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a:buNone/>
            </a:pPr>
            <a:r>
              <a:rPr lang="en-US" altLang="ja-JP" sz="1600" b="1" kern="100" dirty="0">
                <a:solidFill>
                  <a:schemeClr val="tx1">
                    <a:lumMod val="75000"/>
                    <a:lumOff val="25000"/>
                  </a:schemeClr>
                </a:solidFill>
                <a:latin typeface="Meiryo UI" panose="020B0604030504040204" pitchFamily="50" charset="-128"/>
                <a:ea typeface="Meiryo UI" panose="020B0604030504040204" pitchFamily="50" charset="-128"/>
              </a:rPr>
              <a:t>Ⅵ</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rPr>
              <a:t>　必要に応じて当初の決定内容を修正・変更する義務が尽くされていること</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吹き出し: 四角形 13">
            <a:extLst>
              <a:ext uri="{FF2B5EF4-FFF2-40B4-BE49-F238E27FC236}">
                <a16:creationId xmlns:a16="http://schemas.microsoft.com/office/drawing/2014/main" id="{76C0934E-E863-1467-1B10-1C0C5F485DF3}"/>
              </a:ext>
            </a:extLst>
          </p:cNvPr>
          <p:cNvSpPr/>
          <p:nvPr/>
        </p:nvSpPr>
        <p:spPr>
          <a:xfrm>
            <a:off x="6012111" y="1049965"/>
            <a:ext cx="3059889" cy="376291"/>
          </a:xfrm>
          <a:prstGeom prst="wedgeRectCallout">
            <a:avLst>
              <a:gd name="adj1" fmla="val -42718"/>
              <a:gd name="adj2" fmla="val 102910"/>
            </a:avLst>
          </a:prstGeom>
          <a:solidFill>
            <a:srgbClr val="FFC000"/>
          </a:solidFill>
          <a:ln>
            <a:noFill/>
          </a:ln>
          <a:effec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600" b="1" dirty="0">
                <a:ln/>
                <a:solidFill>
                  <a:schemeClr val="tx1">
                    <a:lumMod val="75000"/>
                    <a:lumOff val="25000"/>
                  </a:schemeClr>
                </a:solidFill>
                <a:latin typeface="Meiryo UI" panose="020B0604030504040204" pitchFamily="50" charset="-128"/>
                <a:ea typeface="Meiryo UI" panose="020B0604030504040204" pitchFamily="50" charset="-128"/>
              </a:rPr>
              <a:t>怠れば、要考慮事項の不考慮</a:t>
            </a:r>
            <a:endPar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吹き出し: 四角形 14">
            <a:extLst>
              <a:ext uri="{FF2B5EF4-FFF2-40B4-BE49-F238E27FC236}">
                <a16:creationId xmlns:a16="http://schemas.microsoft.com/office/drawing/2014/main" id="{D9B9D6EB-B164-703E-7D2E-351B30A29341}"/>
              </a:ext>
            </a:extLst>
          </p:cNvPr>
          <p:cNvSpPr/>
          <p:nvPr/>
        </p:nvSpPr>
        <p:spPr>
          <a:xfrm>
            <a:off x="6156176" y="4163354"/>
            <a:ext cx="2915824" cy="376291"/>
          </a:xfrm>
          <a:prstGeom prst="wedgeRectCallout">
            <a:avLst>
              <a:gd name="adj1" fmla="val -49734"/>
              <a:gd name="adj2" fmla="val -111721"/>
            </a:avLst>
          </a:prstGeom>
          <a:solidFill>
            <a:srgbClr val="FFC000"/>
          </a:solidFill>
          <a:ln>
            <a:noFill/>
          </a:ln>
          <a:effec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600" b="1" dirty="0">
                <a:ln/>
                <a:solidFill>
                  <a:schemeClr val="tx1">
                    <a:lumMod val="75000"/>
                    <a:lumOff val="25000"/>
                  </a:schemeClr>
                </a:solidFill>
                <a:latin typeface="Meiryo UI" panose="020B0604030504040204" pitchFamily="50" charset="-128"/>
                <a:ea typeface="Meiryo UI" panose="020B0604030504040204" pitchFamily="50" charset="-128"/>
              </a:rPr>
              <a:t>考慮事項審査の前提として重要</a:t>
            </a:r>
            <a:endPar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411EB19-FE1C-176A-DFCB-487F5B0154F9}"/>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D52E9CF2-6725-EB6B-FA6F-D398627927DF}"/>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11</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991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097FABC5-D908-EE99-E97B-8F048A81D189}"/>
              </a:ext>
            </a:extLst>
          </p:cNvPr>
          <p:cNvSpPr txBox="1">
            <a:spLocks/>
          </p:cNvSpPr>
          <p:nvPr/>
        </p:nvSpPr>
        <p:spPr bwMode="auto">
          <a:xfrm>
            <a:off x="180000" y="360000"/>
            <a:ext cx="8784000" cy="288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eaLnBrk="1" fontAlgn="auto" hangingPunct="1">
              <a:spcAft>
                <a:spcPts val="0"/>
              </a:spcAft>
              <a:buFont typeface="Wingdings 3"/>
              <a:buNone/>
              <a:defRPr/>
            </a:pPr>
            <a:r>
              <a:rPr lang="en-US" altLang="ja-JP" sz="1400" b="1" dirty="0" err="1">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Ⅰⅱ</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の点について</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17</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日 </a:t>
            </a:r>
            <a:r>
              <a:rPr lang="ja-JP"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伊方原発</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広島高裁即時抗告審決定</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DD0568E7-D3E3-56C6-2DCF-A62B5E7E967D}"/>
              </a:ext>
            </a:extLst>
          </p:cNvPr>
          <p:cNvSpPr txBox="1">
            <a:spLocks/>
          </p:cNvSpPr>
          <p:nvPr/>
        </p:nvSpPr>
        <p:spPr bwMode="auto">
          <a:xfrm>
            <a:off x="360000" y="720000"/>
            <a:ext cx="8424000" cy="21397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182563" indent="-182563">
              <a:buNone/>
            </a:pPr>
            <a:r>
              <a:rPr lang="ja-JP" altLang="en-US" sz="14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支配的・通説的な見解に寄りかかって、全ての代替可能な科学的知見を考慮することを怠っている場合などには、安全が確保されていないと考えるべきという）抗告人らが主張した具体的な判断基準も、これをそのまま採用することは現実的に不可能であるとしても、発電用原子炉施設による具体的危険性の有無を判断するに当たり、その</a:t>
            </a:r>
            <a:r>
              <a:rPr lang="ja-JP" altLang="ja-JP"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理念ないし精神に則った解釈適用が必要となる</a:t>
            </a:r>
            <a:r>
              <a:rPr lang="ja-JP" altLang="ja-JP" sz="14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ことは否定できないところであり、ある問題について専門家の間で見解が対立している場合には、</a:t>
            </a:r>
            <a:r>
              <a:rPr lang="ja-JP" altLang="ja-JP"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支配的・通説的な見解であるという理由で保守的でない設定となる見解を安易に採用することがあってはならない</a:t>
            </a:r>
            <a:r>
              <a:rPr lang="ja-JP" altLang="ja-JP" sz="14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182563" indent="-182563">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後半は正しいが、「このまま採用することが現実的に不可能である」という部分は誤り。現にドイツでは採用している。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3004A642-8250-6573-0B21-C30A17DD628B}"/>
              </a:ext>
            </a:extLst>
          </p:cNvPr>
          <p:cNvGrpSpPr/>
          <p:nvPr/>
        </p:nvGrpSpPr>
        <p:grpSpPr>
          <a:xfrm>
            <a:off x="107504" y="3024000"/>
            <a:ext cx="6048672" cy="1971366"/>
            <a:chOff x="1259632" y="2458901"/>
            <a:chExt cx="7258406" cy="2626284"/>
          </a:xfrm>
        </p:grpSpPr>
        <p:sp>
          <p:nvSpPr>
            <p:cNvPr id="5" name="角丸四角形 16">
              <a:extLst>
                <a:ext uri="{FF2B5EF4-FFF2-40B4-BE49-F238E27FC236}">
                  <a16:creationId xmlns:a16="http://schemas.microsoft.com/office/drawing/2014/main" id="{2699FFE3-40AC-3FD3-CFCA-4429F96CCC85}"/>
                </a:ext>
              </a:extLst>
            </p:cNvPr>
            <p:cNvSpPr/>
            <p:nvPr/>
          </p:nvSpPr>
          <p:spPr>
            <a:xfrm>
              <a:off x="1259632" y="2458901"/>
              <a:ext cx="7258406" cy="2626284"/>
            </a:xfrm>
            <a:prstGeom prst="roundRect">
              <a:avLst>
                <a:gd name="adj" fmla="val 33838"/>
              </a:avLst>
            </a:prstGeom>
            <a:solidFill>
              <a:srgbClr val="EBF2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ありとあらゆる見解</a:t>
              </a: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p:txBody>
        </p:sp>
        <p:sp>
          <p:nvSpPr>
            <p:cNvPr id="6" name="角丸四角形 17">
              <a:extLst>
                <a:ext uri="{FF2B5EF4-FFF2-40B4-BE49-F238E27FC236}">
                  <a16:creationId xmlns:a16="http://schemas.microsoft.com/office/drawing/2014/main" id="{B84A4BDA-18B4-8F6A-099B-B5F2B8643F2A}"/>
                </a:ext>
              </a:extLst>
            </p:cNvPr>
            <p:cNvSpPr/>
            <p:nvPr/>
          </p:nvSpPr>
          <p:spPr>
            <a:xfrm>
              <a:off x="2382957" y="2962957"/>
              <a:ext cx="5976664" cy="2050218"/>
            </a:xfrm>
            <a:prstGeom prst="roundRect">
              <a:avLst>
                <a:gd name="adj" fmla="val 34156"/>
              </a:avLst>
            </a:prstGeom>
            <a:solidFill>
              <a:srgbClr val="93B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すべての代替可能な見解</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保守的にみて尊重すべき見解</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p:txBody>
        </p:sp>
        <p:sp>
          <p:nvSpPr>
            <p:cNvPr id="7" name="角丸四角形 18">
              <a:extLst>
                <a:ext uri="{FF2B5EF4-FFF2-40B4-BE49-F238E27FC236}">
                  <a16:creationId xmlns:a16="http://schemas.microsoft.com/office/drawing/2014/main" id="{80024055-8F5E-2D1E-EE37-0BEB3B7FE95E}"/>
                </a:ext>
              </a:extLst>
            </p:cNvPr>
            <p:cNvSpPr/>
            <p:nvPr/>
          </p:nvSpPr>
          <p:spPr>
            <a:xfrm>
              <a:off x="4024739" y="3755045"/>
              <a:ext cx="4032448" cy="1186123"/>
            </a:xfrm>
            <a:prstGeom prst="roundRect">
              <a:avLst>
                <a:gd name="adj" fmla="val 38020"/>
              </a:avLst>
            </a:prstGeom>
            <a:solidFill>
              <a:srgbClr val="0052F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相当に権威的な専門家等による</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十分に合理的な見解</a:t>
              </a: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p:txBody>
        </p:sp>
        <p:sp>
          <p:nvSpPr>
            <p:cNvPr id="8" name="角丸四角形 19">
              <a:extLst>
                <a:ext uri="{FF2B5EF4-FFF2-40B4-BE49-F238E27FC236}">
                  <a16:creationId xmlns:a16="http://schemas.microsoft.com/office/drawing/2014/main" id="{F8A313E1-C45A-601F-5282-D45E86D5605C}"/>
                </a:ext>
              </a:extLst>
            </p:cNvPr>
            <p:cNvSpPr/>
            <p:nvPr/>
          </p:nvSpPr>
          <p:spPr>
            <a:xfrm>
              <a:off x="5061654" y="4475124"/>
              <a:ext cx="2592288" cy="394035"/>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支配的・通説的見解</a:t>
              </a:r>
            </a:p>
          </p:txBody>
        </p:sp>
      </p:grpSp>
      <p:sp>
        <p:nvSpPr>
          <p:cNvPr id="9" name="テキスト ボックス 8">
            <a:extLst>
              <a:ext uri="{FF2B5EF4-FFF2-40B4-BE49-F238E27FC236}">
                <a16:creationId xmlns:a16="http://schemas.microsoft.com/office/drawing/2014/main" id="{68E34F7B-80ED-7E93-8A0C-3F9C21D82D11}"/>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D86C1A7D-4C2C-C0D3-3F39-6E950A31E928}"/>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12</a:t>
            </a:fld>
            <a:endParaRPr kumimoji="1" lang="ja-JP" altLang="en-US" sz="1200" dirty="0">
              <a:latin typeface="Meiryo UI" panose="020B0604030504040204" pitchFamily="50" charset="-128"/>
              <a:ea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324DC4C3-EA66-6318-4CF0-BA4D9CB4D6B7}"/>
              </a:ext>
            </a:extLst>
          </p:cNvPr>
          <p:cNvSpPr txBox="1">
            <a:spLocks/>
          </p:cNvSpPr>
          <p:nvPr/>
        </p:nvSpPr>
        <p:spPr bwMode="auto">
          <a:xfrm>
            <a:off x="6206107" y="2751143"/>
            <a:ext cx="2807824" cy="2256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0"/>
              </a:spcBef>
              <a:buNone/>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H30.3.15</a:t>
            </a:r>
          </a:p>
          <a:p>
            <a:pPr marL="0" indent="0" algn="ctr">
              <a:spcBef>
                <a:spcPts val="0"/>
              </a:spcBef>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原発損害賠償・京都地判</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（甲</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1177</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p66</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0" indent="0">
              <a:spcBef>
                <a:spcPts val="0"/>
              </a:spcBef>
              <a:buNone/>
            </a:pP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0" indent="0">
              <a:spcBef>
                <a:spcPts val="0"/>
              </a:spcBef>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「科学的知見が確立するまでは、原子力の安全性を検討するに当たっての検討対象にする必要はないとすれば、この分野における新しい知見については、</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おおよそ検討しないでよいということにもなりかねない</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8119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3B061-26FB-3116-2F3C-CE3541EBA5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CB4708-88EC-6EF8-ACD5-DF1C82D981AB}"/>
              </a:ext>
            </a:extLst>
          </p:cNvPr>
          <p:cNvSpPr>
            <a:spLocks noGrp="1"/>
          </p:cNvSpPr>
          <p:nvPr>
            <p:ph type="title"/>
          </p:nvPr>
        </p:nvSpPr>
        <p:spPr/>
        <p:txBody>
          <a:bodyPr>
            <a:normAutofit/>
          </a:bodyPr>
          <a:lstStyle/>
          <a:p>
            <a:r>
              <a:rPr kumimoji="1" lang="ja-JP" altLang="en-US" sz="2800" b="1" dirty="0">
                <a:latin typeface="BIZ UDPゴシック" panose="020B0400000000000000" pitchFamily="50" charset="-128"/>
                <a:ea typeface="BIZ UDPゴシック" panose="020B0400000000000000" pitchFamily="50" charset="-128"/>
              </a:rPr>
              <a:t>第２</a:t>
            </a:r>
            <a:r>
              <a:rPr kumimoji="1"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専門技術的裁量の範囲（第４・２項）</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18485AB9-A486-0300-62B2-4725F6FE6DA3}"/>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13</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29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C5CD-D29E-CD03-C4DB-C924285CE2B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F5B648-50B6-0CDE-56D3-FBFE046B5EBA}"/>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第２</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専門技術的裁量の範囲（第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8EC83A90-E348-C75D-244B-D9DD8D4E977F}"/>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原判決の概要</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B96F4064-8CC5-5CF6-76D6-D55CDD5E6948}"/>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14</a:t>
            </a:fld>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B9A3D92-9381-9133-DC22-3106B738D9DD}"/>
              </a:ext>
            </a:extLst>
          </p:cNvPr>
          <p:cNvSpPr txBox="1"/>
          <p:nvPr/>
        </p:nvSpPr>
        <p:spPr>
          <a:xfrm>
            <a:off x="180000" y="648000"/>
            <a:ext cx="8784000" cy="3785652"/>
          </a:xfrm>
          <a:prstGeom prst="rect">
            <a:avLst/>
          </a:prstGeom>
          <a:noFill/>
          <a:ln w="19050">
            <a:solidFill>
              <a:srgbClr val="FFC000"/>
            </a:solidFill>
            <a:prstDash val="sysDash"/>
          </a:ln>
        </p:spPr>
        <p:txBody>
          <a:bodyPr wrap="square">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福島第⼀原発事故の反省や教訓を踏まえ、原⼦⼒利⽤における安全の確保を図ることを任務とする原⼦⼒規制委員会が設置され、その委員⻑及び委員は、原⼦⼒利⽤における</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安全の確保に関して専⾨的知識及び経験並びに⾼い識⾒を有する者のうちから任命</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され、</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独⽴して職権を⾏使するもの</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とされ、改正原⼦炉等規制法は、発電⽤原⼦炉の設置及び変更について原⼦⼒規制委員会の許可を受けなければならないとし、これらの許可の要件の⼀つとして、</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発電⽤原⼦炉施設の位置、構造及び設備が核燃料物質若しくは核燃料物質によって汚染された物⼜は発電⽤原⼦炉による災害の防⽌上⽀障がないものとして原⼦⼒規制委員会規則で定める基準に適合するものであること</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を定め、発電⽤原⼦炉施設の安全性に関する</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基準の策定及び安全性の審査権限を原⼦⼒規制委員会に付与</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し、同委員会は、</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この権限に基づき、設置許可基準規則等を制定</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している。</a:t>
            </a:r>
          </a:p>
          <a:p>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（略）</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これらの安全性の基準の策定及び基準への適合性の審査は、対象となる事象が多岐にわたる上、将来の予測に係る事項も含まれており、原⼦⼒⼯学を始めとする</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多⽅⾯にわたる極めて⾼度の最新の科学的、専⾨技術的知⾒に基づく総合的判断が必要</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である。原⼦⼒発電所の安全性の確保について、このような原⼦⼒規制委員会による基準の策定や安全性の審査権限といった制度が設けられたのは、原⼦⼒発電所の安全性の審査の特質を考慮し、</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安全性の具体的基準の策定及び安全性の審査を原⼦⼒規制委員会の科学的、専⾨技術的知⾒に委ねる趣旨</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であると解される</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（原判決・</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p233-234</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452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E43CFE15-2D5A-3CDC-7428-9806D8869267}"/>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行政庁の裁量の範囲は広汎ではない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id="{E4B0FA64-DDDA-D601-4366-D699E126FEAC}"/>
              </a:ext>
            </a:extLst>
          </p:cNvPr>
          <p:cNvSpPr txBox="1">
            <a:spLocks/>
          </p:cNvSpPr>
          <p:nvPr/>
        </p:nvSpPr>
        <p:spPr bwMode="auto">
          <a:xfrm>
            <a:off x="360000" y="2701313"/>
            <a:ext cx="8424000" cy="1670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（原発が）安全か否かは、…</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一義的、客観的に決まってくる</a:t>
            </a:r>
            <a:r>
              <a:rPr lang="ja-JP"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問題であり、</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ここ</a:t>
            </a:r>
            <a:r>
              <a:rPr lang="ja-JP"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での判断は、政策的裁量の場合のように、…政治的立場等により</a:t>
            </a:r>
            <a:r>
              <a:rPr lang="ja-JP"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幾つかの考え方がいずれも成り立ち得るが、そのどれを採るかは行政庁に委ねられているといった性質のものではない</a:t>
            </a:r>
            <a:r>
              <a:rPr lang="ja-JP"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…。行政庁としては、最高水準の科学的知識に基づいて常に</a:t>
            </a:r>
            <a:r>
              <a:rPr lang="ja-JP"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最良の学説を選択</a:t>
            </a:r>
            <a:r>
              <a:rPr lang="ja-JP"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科学的に正しい判断</a:t>
            </a:r>
            <a:r>
              <a:rPr lang="ja-JP"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をするべきであろう。」</a:t>
            </a:r>
            <a:endPar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「科学の不定性」を前提にすれば、不定性が大きいからこそ、専門家に過度に委ねると</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恣意的な判断を許容する結果</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となる。裁量が狭いことを前提に、司法が積極的な判断をする必要がある。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FCD25DFC-7ED6-C830-5362-BE58A841883F}"/>
              </a:ext>
            </a:extLst>
          </p:cNvPr>
          <p:cNvSpPr/>
          <p:nvPr/>
        </p:nvSpPr>
        <p:spPr>
          <a:xfrm>
            <a:off x="467544" y="2340000"/>
            <a:ext cx="3672408"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0032D2"/>
                </a:solidFill>
                <a:latin typeface="Meiryo UI" panose="020B0604030504040204" pitchFamily="50" charset="-128"/>
                <a:ea typeface="Meiryo UI" panose="020B0604030504040204" pitchFamily="50" charset="-128"/>
              </a:rPr>
              <a:t>1991</a:t>
            </a:r>
            <a:r>
              <a:rPr kumimoji="1" lang="ja-JP" altLang="en-US" sz="1400" b="1" dirty="0">
                <a:solidFill>
                  <a:srgbClr val="0032D2"/>
                </a:solidFill>
                <a:latin typeface="Meiryo UI" panose="020B0604030504040204" pitchFamily="50" charset="-128"/>
                <a:ea typeface="Meiryo UI" panose="020B0604030504040204" pitchFamily="50" charset="-128"/>
              </a:rPr>
              <a:t>（平成</a:t>
            </a:r>
            <a:r>
              <a:rPr kumimoji="1" lang="en-US" altLang="ja-JP" sz="1400" b="1" dirty="0">
                <a:solidFill>
                  <a:srgbClr val="0032D2"/>
                </a:solidFill>
                <a:latin typeface="Meiryo UI" panose="020B0604030504040204" pitchFamily="50" charset="-128"/>
                <a:ea typeface="Meiryo UI" panose="020B0604030504040204" pitchFamily="50" charset="-128"/>
              </a:rPr>
              <a:t>3</a:t>
            </a:r>
            <a:r>
              <a:rPr kumimoji="1" lang="ja-JP" altLang="en-US" sz="1400" b="1" dirty="0">
                <a:solidFill>
                  <a:srgbClr val="0032D2"/>
                </a:solidFill>
                <a:latin typeface="Meiryo UI" panose="020B0604030504040204" pitchFamily="50" charset="-128"/>
                <a:ea typeface="Meiryo UI" panose="020B0604030504040204" pitchFamily="50" charset="-128"/>
              </a:rPr>
              <a:t>）年裁判官会同</a:t>
            </a:r>
            <a:r>
              <a:rPr kumimoji="1" lang="ja-JP" altLang="en-US" sz="900" b="1" dirty="0">
                <a:solidFill>
                  <a:srgbClr val="0032D2"/>
                </a:solidFill>
                <a:latin typeface="Meiryo UI" panose="020B0604030504040204" pitchFamily="50" charset="-128"/>
                <a:ea typeface="Meiryo UI" panose="020B0604030504040204" pitchFamily="50" charset="-128"/>
              </a:rPr>
              <a:t>（甲</a:t>
            </a:r>
            <a:r>
              <a:rPr kumimoji="1" lang="en-US" altLang="ja-JP" sz="900" b="1" dirty="0">
                <a:solidFill>
                  <a:srgbClr val="0032D2"/>
                </a:solidFill>
                <a:latin typeface="Meiryo UI" panose="020B0604030504040204" pitchFamily="50" charset="-128"/>
                <a:ea typeface="Meiryo UI" panose="020B0604030504040204" pitchFamily="50" charset="-128"/>
              </a:rPr>
              <a:t>479</a:t>
            </a:r>
            <a:r>
              <a:rPr kumimoji="1" lang="ja-JP" altLang="en-US" sz="900" b="1" dirty="0">
                <a:solidFill>
                  <a:srgbClr val="0032D2"/>
                </a:solidFill>
                <a:latin typeface="Meiryo UI" panose="020B0604030504040204" pitchFamily="50" charset="-128"/>
                <a:ea typeface="Meiryo UI" panose="020B0604030504040204" pitchFamily="50" charset="-128"/>
              </a:rPr>
              <a:t>・</a:t>
            </a:r>
            <a:r>
              <a:rPr kumimoji="1" lang="en-US" altLang="ja-JP" sz="900" b="1" dirty="0">
                <a:solidFill>
                  <a:srgbClr val="0032D2"/>
                </a:solidFill>
                <a:latin typeface="Meiryo UI" panose="020B0604030504040204" pitchFamily="50" charset="-128"/>
                <a:ea typeface="Meiryo UI" panose="020B0604030504040204" pitchFamily="50" charset="-128"/>
              </a:rPr>
              <a:t>p652-</a:t>
            </a:r>
            <a:r>
              <a:rPr kumimoji="1"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53BE18B6-D466-BA4D-4667-F0D66BCAF58E}"/>
              </a:ext>
            </a:extLst>
          </p:cNvPr>
          <p:cNvSpPr txBox="1">
            <a:spLocks/>
          </p:cNvSpPr>
          <p:nvPr/>
        </p:nvSpPr>
        <p:spPr bwMode="auto">
          <a:xfrm>
            <a:off x="360000" y="4299943"/>
            <a:ext cx="8424000" cy="792087"/>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en-US"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不定性</a:t>
            </a:r>
            <a:r>
              <a:rPr lang="ja-JP" altLang="en-US" sz="1600" b="1" dirty="0">
                <a:solidFill>
                  <a:schemeClr val="bg1"/>
                </a:solidFill>
                <a:latin typeface="BIZ UDPゴシック" panose="020B0400000000000000" pitchFamily="50" charset="-128"/>
                <a:ea typeface="BIZ UDPゴシック" panose="020B0400000000000000" pitchFamily="50" charset="-128"/>
              </a:rPr>
              <a:t>に対して</a:t>
            </a:r>
            <a:r>
              <a:rPr lang="ja-JP" altLang="en-US"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十分な保守性が確保</a:t>
            </a:r>
            <a:r>
              <a:rPr lang="ja-JP" altLang="en-US" sz="1800" b="1" dirty="0">
                <a:solidFill>
                  <a:schemeClr val="bg1"/>
                </a:solidFill>
                <a:latin typeface="BIZ UDPゴシック" panose="020B0400000000000000" pitchFamily="50" charset="-128"/>
                <a:ea typeface="BIZ UDPゴシック" panose="020B0400000000000000" pitchFamily="50" charset="-128"/>
              </a:rPr>
              <a:t>されているかどうか、</a:t>
            </a:r>
            <a:r>
              <a:rPr lang="ja-JP" altLang="en-US"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深刻な災害が</a:t>
            </a:r>
            <a:endParaRPr lang="en-US" altLang="ja-JP"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0" indent="0" algn="ctr" eaLnBrk="1" fontAlgn="auto" hangingPunct="1">
              <a:spcAft>
                <a:spcPts val="0"/>
              </a:spcAft>
              <a:buNone/>
              <a:defRPr/>
            </a:pPr>
            <a:r>
              <a:rPr lang="ja-JP" altLang="en-US"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万が一にも起こらないようにする</a:t>
            </a:r>
            <a:r>
              <a:rPr lang="ja-JP" altLang="en-US" sz="1800" b="1" dirty="0">
                <a:solidFill>
                  <a:schemeClr val="bg1"/>
                </a:solidFill>
                <a:latin typeface="BIZ UDPゴシック" panose="020B0400000000000000" pitchFamily="50" charset="-128"/>
                <a:ea typeface="BIZ UDPゴシック" panose="020B0400000000000000" pitchFamily="50" charset="-128"/>
              </a:rPr>
              <a:t>という視点で厳格にチェックする</a:t>
            </a:r>
            <a:endParaRPr lang="en-US" altLang="ja-JP" sz="1800" b="1" dirty="0">
              <a:solidFill>
                <a:schemeClr val="bg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0B608569-3792-FB06-D4A6-629871AEF46A}"/>
              </a:ext>
            </a:extLst>
          </p:cNvPr>
          <p:cNvSpPr/>
          <p:nvPr/>
        </p:nvSpPr>
        <p:spPr>
          <a:xfrm>
            <a:off x="360000" y="648000"/>
            <a:ext cx="3672408"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伊方最判・高橋利文調査官解説</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5BCB8EBA-FD14-E350-A1F6-97EFEB6FB3FF}"/>
              </a:ext>
            </a:extLst>
          </p:cNvPr>
          <p:cNvSpPr txBox="1">
            <a:spLocks/>
          </p:cNvSpPr>
          <p:nvPr/>
        </p:nvSpPr>
        <p:spPr bwMode="auto">
          <a:xfrm>
            <a:off x="360000" y="1008000"/>
            <a:ext cx="8424000" cy="1297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「本判決が、殊更に</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専門技術的裁量</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という用語を用いなかったのは、</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（略）</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下級審裁判例のいう</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専門技術的裁量</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が、安全審査における具体的審査基準の策定及び処分要件の認定判断の過程における裁量であって、一般にいわれる</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裁量</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（政治的、政策的裁量）とは、</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その内容、裁量が認められる事項・範囲が相当異なる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ものであることから、政治的、政策的裁量と同様の</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広汎な裁量を認めたものと誤解されることを避けるため</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であろう」</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p420</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873B6B11-9428-1AA2-CD9E-EFA2BF38CD49}"/>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第２</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専門技術的裁量の範囲（第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10D4A603-5F0C-AC93-2F14-4F64018C64F5}"/>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15</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645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3A713-67F7-DF04-574F-5E5BC6C12AE9}"/>
            </a:ext>
          </a:extLst>
        </p:cNvPr>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DD03AA04-7D02-7D8E-81D4-0F620EDFC383}"/>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「災害の防止上支障がないものとして原子力規制委員会規則で定める基準に適合するもの」の解釈</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46D60DF3-1252-0C8D-572B-4750B7A124F9}"/>
              </a:ext>
            </a:extLst>
          </p:cNvPr>
          <p:cNvSpPr/>
          <p:nvPr/>
        </p:nvSpPr>
        <p:spPr>
          <a:xfrm>
            <a:off x="360000" y="720000"/>
            <a:ext cx="5940192"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大塚直「福島第</a:t>
            </a:r>
            <a:r>
              <a:rPr lang="en-US" altLang="ja-JP" sz="1400" b="1" dirty="0">
                <a:solidFill>
                  <a:srgbClr val="0032D2"/>
                </a:solidFill>
                <a:latin typeface="Meiryo UI" panose="020B0604030504040204" pitchFamily="50" charset="-128"/>
                <a:ea typeface="Meiryo UI" panose="020B0604030504040204" pitchFamily="50" charset="-128"/>
              </a:rPr>
              <a:t>1</a:t>
            </a:r>
            <a:r>
              <a:rPr lang="ja-JP" altLang="en-US" sz="1400" b="1" dirty="0">
                <a:solidFill>
                  <a:srgbClr val="0032D2"/>
                </a:solidFill>
                <a:latin typeface="Meiryo UI" panose="020B0604030504040204" pitchFamily="50" charset="-128"/>
                <a:ea typeface="Meiryo UI" panose="020B0604030504040204" pitchFamily="50" charset="-128"/>
              </a:rPr>
              <a:t>原発事故が環境法に与えた影響」</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1191</a:t>
            </a:r>
            <a:r>
              <a:rPr lang="ja-JP" altLang="en-US" sz="900" b="1" dirty="0">
                <a:solidFill>
                  <a:srgbClr val="0032D2"/>
                </a:solidFill>
                <a:latin typeface="Meiryo UI" panose="020B0604030504040204" pitchFamily="50" charset="-128"/>
                <a:ea typeface="Meiryo UI" panose="020B0604030504040204" pitchFamily="50" charset="-128"/>
              </a:rPr>
              <a:t>・</a:t>
            </a:r>
            <a:r>
              <a:rPr lang="en-US" altLang="ja-JP" sz="900" b="1" dirty="0">
                <a:solidFill>
                  <a:srgbClr val="0032D2"/>
                </a:solidFill>
                <a:latin typeface="Meiryo UI" panose="020B0604030504040204" pitchFamily="50" charset="-128"/>
                <a:ea typeface="Meiryo UI" panose="020B0604030504040204" pitchFamily="50" charset="-128"/>
              </a:rPr>
              <a:t>p109</a:t>
            </a:r>
            <a:r>
              <a:rPr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EB4FD13A-3156-14EC-D443-CEE634860E9D}"/>
              </a:ext>
            </a:extLst>
          </p:cNvPr>
          <p:cNvSpPr txBox="1">
            <a:spLocks/>
          </p:cNvSpPr>
          <p:nvPr/>
        </p:nvSpPr>
        <p:spPr bwMode="auto">
          <a:xfrm>
            <a:off x="4211960" y="1014574"/>
            <a:ext cx="4752040" cy="207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「発電用原子炉の許可の基準については、従来のように</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災害の防止上支障がないこと</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ではなく、</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災害の防止上支障がないものとして原子力規制委員会規則で定める基準に適合するものであること</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（炉規制法</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43</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条の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3</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6</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第</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1</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項</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4</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号</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とされた。これは電気事業者が多重防護を理由として</a:t>
            </a:r>
            <a:r>
              <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1</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箇所基準違反があっても、全体としては</a:t>
            </a:r>
            <a:r>
              <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災害の防止上支障がない</a:t>
            </a:r>
            <a:r>
              <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と主張することを許さない趣旨</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であり、大きな変更である。」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コンテンツ プレースホルダー 2">
            <a:extLst>
              <a:ext uri="{FF2B5EF4-FFF2-40B4-BE49-F238E27FC236}">
                <a16:creationId xmlns:a16="http://schemas.microsoft.com/office/drawing/2014/main" id="{3C24C40B-377C-37EA-2B6D-F212A0E45F5C}"/>
              </a:ext>
            </a:extLst>
          </p:cNvPr>
          <p:cNvSpPr txBox="1">
            <a:spLocks/>
          </p:cNvSpPr>
          <p:nvPr/>
        </p:nvSpPr>
        <p:spPr bwMode="auto">
          <a:xfrm>
            <a:off x="4211960" y="3435846"/>
            <a:ext cx="4752040" cy="108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要件を</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厳格</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にする方向での改正。</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0" indent="0">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原規委に認められる</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裁量の範囲を広げ、基準に適合してさえいれば原則として安全と考える（要件が緩やかになる）といった趣旨ではない</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EDA7879-39E8-262E-0718-BDA5F5CA0CC2}"/>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第２</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専門技術的裁量の範囲（第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DB256E0A-CE14-D407-3DD5-12569A233E4D}"/>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16</a:t>
            </a:fld>
            <a:endParaRPr kumimoji="1" lang="ja-JP" altLang="en-US" sz="12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E9A38AB-38EA-B8FB-565C-577922EB22A7}"/>
              </a:ext>
            </a:extLst>
          </p:cNvPr>
          <p:cNvPicPr>
            <a:picLocks noChangeAspect="1"/>
          </p:cNvPicPr>
          <p:nvPr/>
        </p:nvPicPr>
        <p:blipFill>
          <a:blip r:embed="rId3"/>
          <a:stretch>
            <a:fillRect/>
          </a:stretch>
        </p:blipFill>
        <p:spPr>
          <a:xfrm>
            <a:off x="107504" y="1122574"/>
            <a:ext cx="4032448" cy="3840883"/>
          </a:xfrm>
          <a:prstGeom prst="rect">
            <a:avLst/>
          </a:prstGeom>
          <a:ln w="12700">
            <a:solidFill>
              <a:schemeClr val="tx1"/>
            </a:solidFill>
          </a:ln>
        </p:spPr>
      </p:pic>
      <p:sp>
        <p:nvSpPr>
          <p:cNvPr id="13" name="二等辺三角形 12">
            <a:extLst>
              <a:ext uri="{FF2B5EF4-FFF2-40B4-BE49-F238E27FC236}">
                <a16:creationId xmlns:a16="http://schemas.microsoft.com/office/drawing/2014/main" id="{CDD2F519-A39D-B9C2-8675-48669D5212FF}"/>
              </a:ext>
            </a:extLst>
          </p:cNvPr>
          <p:cNvSpPr/>
          <p:nvPr/>
        </p:nvSpPr>
        <p:spPr>
          <a:xfrm rot="10800000">
            <a:off x="6263980" y="3154356"/>
            <a:ext cx="648000" cy="162018"/>
          </a:xfrm>
          <a:prstGeom prst="triangle">
            <a:avLst/>
          </a:prstGeom>
          <a:solidFill>
            <a:srgbClr val="00B0F0"/>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Tree>
    <p:extLst>
      <p:ext uri="{BB962C8B-B14F-4D97-AF65-F5344CB8AC3E}">
        <p14:creationId xmlns:p14="http://schemas.microsoft.com/office/powerpoint/2010/main" val="46609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2F28-CF3E-F414-06D9-CE92ED06B42C}"/>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E529708-6DF4-71FB-3C32-77D11A789E50}"/>
              </a:ext>
            </a:extLst>
          </p:cNvPr>
          <p:cNvSpPr txBox="1"/>
          <p:nvPr/>
        </p:nvSpPr>
        <p:spPr>
          <a:xfrm>
            <a:off x="180000" y="648000"/>
            <a:ext cx="8784000" cy="4278094"/>
          </a:xfrm>
          <a:prstGeom prst="rect">
            <a:avLst/>
          </a:prstGeom>
          <a:noFill/>
          <a:ln w="19050">
            <a:solidFill>
              <a:srgbClr val="00B050"/>
            </a:solidFill>
            <a:prstDash val="sysDash"/>
          </a:ln>
        </p:spPr>
        <p:txBody>
          <a:bodyPr wrap="square">
            <a:spAutoFit/>
          </a:bodyPr>
          <a:lstStyle/>
          <a:p>
            <a:pPr marL="635" algn="just">
              <a:buNone/>
            </a:pP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原子力の「</a:t>
            </a:r>
            <a:r>
              <a:rPr lang="ja-JP" altLang="ja-JP" sz="1600" b="1" kern="0"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安全神話</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」や観念的な「絶対安全」から「リスクを基準とする安全の評価」への</a:t>
            </a:r>
            <a:r>
              <a:rPr lang="ja-JP" altLang="ja-JP" sz="1600" b="1" kern="0"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意識の転回</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を求められている。リスク評価の思考は欧米諸国において既に定着しつつあるが、我が国においても、そのことに関する理解の促進が望まれる。</a:t>
            </a:r>
            <a:endPar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635" algn="just">
              <a:buNone/>
            </a:pP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規制する側とされる側との間に健全な緊張関係があってはじめて自己責任の安全原則が効力を発揮する</a:t>
            </a:r>
            <a:r>
              <a:rPr lang="ja-JP" altLang="ja-JP" sz="12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（甲</a:t>
            </a:r>
            <a:r>
              <a:rPr lang="en-US" altLang="ja-JP"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1192</a:t>
            </a:r>
            <a:r>
              <a:rPr lang="ja-JP" altLang="ja-JP" sz="12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r>
              <a:rPr lang="en-US" altLang="ja-JP" sz="12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p</a:t>
            </a:r>
            <a:r>
              <a:rPr lang="en-US" altLang="ja-JP"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5</a:t>
            </a:r>
            <a:r>
              <a:rPr lang="ja-JP" altLang="ja-JP" sz="12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endPar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635" algn="just">
              <a:buNone/>
            </a:pP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事故の影響が大きくなる可能性がある原子力産業においては、</a:t>
            </a:r>
            <a:r>
              <a:rPr lang="ja-JP" altLang="ja-JP" sz="1600" b="1" kern="0"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安全性の確保が最重視されるべき</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で、効率化と安全性の両立が強く要請される。</a:t>
            </a:r>
            <a:endParaRPr lang="en-US"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635" algn="just">
              <a:buNone/>
            </a:pP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また、安全確保に万全を期すためには、関係する組織・体制の整備と企業風土としての</a:t>
            </a:r>
            <a:r>
              <a:rPr lang="ja-JP" altLang="ja-JP" sz="1600" b="1" kern="0"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安全文化の醸成が必要</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である</a:t>
            </a:r>
            <a:r>
              <a:rPr lang="ja-JP" altLang="ja-JP"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（甲</a:t>
            </a:r>
            <a:r>
              <a:rPr lang="en-US" altLang="ja-JP"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1192</a:t>
            </a:r>
            <a:r>
              <a:rPr lang="ja-JP" altLang="en-US"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en-US" altLang="ja-JP"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p7</a:t>
            </a:r>
            <a:r>
              <a:rPr lang="ja-JP" altLang="ja-JP" sz="1200" b="1" kern="0"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 </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endPar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635" algn="just">
              <a:buNone/>
            </a:pP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原子力に携わる者は</a:t>
            </a:r>
            <a:r>
              <a:rPr lang="ja-JP" altLang="ja-JP" sz="1600" b="1" kern="0"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「安全最優先」が最重要の原則であることを再確認</a:t>
            </a: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する必要がある。</a:t>
            </a:r>
            <a:endPar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marL="635" algn="just">
              <a:buNone/>
            </a:pPr>
            <a:r>
              <a:rPr lang="ja-JP" altLang="ja-JP" sz="1600" b="1" kern="0"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我が国においては、今回の臨界事故を契機として「安全文化」という安全確保を支える根本理念を浸透・定着させることが一層強く求められており、こうした理念をもとに「安全社会システム」の構築を目指さなければならない。</a:t>
            </a:r>
            <a:endPar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a:p>
            <a:pPr>
              <a:buNone/>
            </a:pP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自分や他者がかかわる目的の</a:t>
            </a:r>
            <a:r>
              <a:rPr lang="ja-JP" altLang="ja-JP" sz="1600" b="1"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事象の意味を正しく理解</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し、その行動の結果を予測し、</a:t>
            </a:r>
            <a:r>
              <a:rPr lang="ja-JP" altLang="ja-JP" sz="1600" b="1"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背後の潜在的危険性を認識すること</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である。危機認識が的確でなければ的確な事前・事後の安全確保対応や安全確保支援はあり得えず、危機認識は安全問題の原点となるものである。今回の</a:t>
            </a:r>
            <a:r>
              <a:rPr lang="en-US"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JCO</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事故についても、</a:t>
            </a:r>
            <a:r>
              <a:rPr lang="ja-JP" altLang="ja-JP" sz="1600" b="1"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危機認識の欠如が底流にあった</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と言える</a:t>
            </a:r>
            <a:r>
              <a:rPr lang="ja-JP" altLang="ja-JP" sz="12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（甲</a:t>
            </a:r>
            <a:r>
              <a:rPr lang="en-US" altLang="ja-JP" sz="1200" b="1"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1192</a:t>
            </a:r>
            <a:r>
              <a:rPr lang="ja-JP" altLang="ja-JP" sz="12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r>
              <a:rPr lang="en-US" altLang="ja-JP" sz="12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p7</a:t>
            </a:r>
            <a:r>
              <a:rPr lang="en-US" altLang="ja-JP" sz="1200" b="1"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en-US" altLang="ja-JP" sz="12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8</a:t>
            </a:r>
            <a:r>
              <a:rPr lang="ja-JP" altLang="ja-JP" sz="12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2A1EC3CE-ABDC-DDB0-8BFB-39CEE506A2B0}"/>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原子力規制行政は「累犯者」であること</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‐JCO</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事故調査報告</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A76A7514-DF6E-FB04-DB88-8ED5DD5B5750}"/>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第２</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専門技術的裁量の範囲（第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3">
            <a:extLst>
              <a:ext uri="{FF2B5EF4-FFF2-40B4-BE49-F238E27FC236}">
                <a16:creationId xmlns:a16="http://schemas.microsoft.com/office/drawing/2014/main" id="{E18260AA-F5E9-8CD7-C978-93ADEB4A3064}"/>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17</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057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6124-48FE-EB72-5262-1DB6DF20D434}"/>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7E4818EB-5A4F-E66E-A63A-AFB3090818E8}"/>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日本の原子力規制は本質的に変わっておらず、福島第一原発事故の反省を踏まえていないこと</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四角形: 角を丸くする 10">
            <a:extLst>
              <a:ext uri="{FF2B5EF4-FFF2-40B4-BE49-F238E27FC236}">
                <a16:creationId xmlns:a16="http://schemas.microsoft.com/office/drawing/2014/main" id="{66794151-1677-CC52-5B26-E504009E2AD1}"/>
              </a:ext>
            </a:extLst>
          </p:cNvPr>
          <p:cNvSpPr/>
          <p:nvPr/>
        </p:nvSpPr>
        <p:spPr>
          <a:xfrm>
            <a:off x="360000" y="720000"/>
            <a:ext cx="3888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2D2"/>
                </a:solidFill>
                <a:latin typeface="Meiryo UI" panose="020B0604030504040204" pitchFamily="50" charset="-128"/>
                <a:ea typeface="Meiryo UI" panose="020B0604030504040204" pitchFamily="50" charset="-128"/>
              </a:rPr>
              <a:t>黒川清・国会事故調委員長</a:t>
            </a:r>
            <a:r>
              <a:rPr kumimoji="1" lang="ja-JP" altLang="en-US" sz="900" b="1" dirty="0">
                <a:solidFill>
                  <a:srgbClr val="0032D2"/>
                </a:solidFill>
                <a:latin typeface="Meiryo UI" panose="020B0604030504040204" pitchFamily="50" charset="-128"/>
                <a:ea typeface="Meiryo UI" panose="020B0604030504040204" pitchFamily="50" charset="-128"/>
              </a:rPr>
              <a:t>（甲</a:t>
            </a:r>
            <a:r>
              <a:rPr kumimoji="1" lang="en-US" altLang="ja-JP" sz="900" b="1" dirty="0">
                <a:solidFill>
                  <a:srgbClr val="0032D2"/>
                </a:solidFill>
                <a:latin typeface="Meiryo UI" panose="020B0604030504040204" pitchFamily="50" charset="-128"/>
                <a:ea typeface="Meiryo UI" panose="020B0604030504040204" pitchFamily="50" charset="-128"/>
              </a:rPr>
              <a:t>678</a:t>
            </a:r>
            <a:r>
              <a:rPr kumimoji="1"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pic>
        <p:nvPicPr>
          <p:cNvPr id="48" name="Picture 2" descr="\\server1\共有\00 業務\00 案件関係\00 受任中の事件\61 原発訴訟\01 大間原発\11 東京地裁行訴一審（函館市） N\02 期日\プレゼン資料\210326 弁論更新\黒川清１.bmp">
            <a:extLst>
              <a:ext uri="{FF2B5EF4-FFF2-40B4-BE49-F238E27FC236}">
                <a16:creationId xmlns:a16="http://schemas.microsoft.com/office/drawing/2014/main" id="{59F94A38-7367-483F-2C60-ADE2D6C5A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31590"/>
            <a:ext cx="5400000" cy="35996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9" name="コンテンツ プレースホルダー 2">
            <a:extLst>
              <a:ext uri="{FF2B5EF4-FFF2-40B4-BE49-F238E27FC236}">
                <a16:creationId xmlns:a16="http://schemas.microsoft.com/office/drawing/2014/main" id="{6B97BDDE-6928-69CC-DC22-EE28369E6196}"/>
              </a:ext>
            </a:extLst>
          </p:cNvPr>
          <p:cNvSpPr txBox="1">
            <a:spLocks/>
          </p:cNvSpPr>
          <p:nvPr/>
        </p:nvSpPr>
        <p:spPr bwMode="auto">
          <a:xfrm>
            <a:off x="5436096" y="627534"/>
            <a:ext cx="3635904" cy="4515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180975" indent="-180975" eaLnBrk="1" fontAlgn="auto" hangingPunct="1">
              <a:spcAft>
                <a:spcPts val="0"/>
              </a:spcAft>
              <a:buFont typeface="Wingdings 3"/>
              <a:buNone/>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「世界で最も厳しい安全基準」というのは原子力行政側の見解であり、お題目にすぎなかった。筆者は原発事故の後に、国際原子力機関（</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IAEA</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）の関係者と意見交換したり</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したが、</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日本の安全対策は明らかに不十分</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だった。</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marL="180975" indent="-180975" eaLnBrk="1" fontAlgn="auto" hangingPunct="1">
              <a:spcAft>
                <a:spcPts val="0"/>
              </a:spcAft>
              <a:buFont typeface="Wingdings 3"/>
              <a:buNone/>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事故後に世界の原子力関係者が「何でも協力する」と申し出てきても、</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日本政府は耳を貸さなかった</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marL="180975" indent="-180975" eaLnBrk="1" fontAlgn="auto" hangingPunct="1">
              <a:spcAft>
                <a:spcPts val="0"/>
              </a:spcAft>
              <a:buFont typeface="Wingdings 3"/>
              <a:buNone/>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あれだけの事故が起きて</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年がたっても、</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政策は本質的に変わっていない</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事故を境に日本社会は変わらなければならないし、世界からもそれを問われているのだが、われわれは</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変わらなければいけないことを、十分に自覚してきたとはいえない</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marL="180975" indent="-180975" eaLnBrk="1" fontAlgn="auto" hangingPunct="1">
              <a:spcAft>
                <a:spcPts val="0"/>
              </a:spcAft>
              <a:buFont typeface="Wingdings 3"/>
              <a:buNone/>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日本はいまだに福島原発事故の</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教訓をしっかりとくみ取らず、その教訓はガレキとなって取り残されている</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ように見える。</a:t>
            </a:r>
          </a:p>
        </p:txBody>
      </p:sp>
      <p:sp>
        <p:nvSpPr>
          <p:cNvPr id="2" name="テキスト ボックス 1">
            <a:extLst>
              <a:ext uri="{FF2B5EF4-FFF2-40B4-BE49-F238E27FC236}">
                <a16:creationId xmlns:a16="http://schemas.microsoft.com/office/drawing/2014/main" id="{175CA215-63BC-A681-2A1E-2C6D8D2F284D}"/>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第２</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専門技術的裁量の範囲（第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2</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595A2D69-BC0F-DE07-8AD1-6DD55D2B4E47}"/>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18</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149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F5A5D-B6DF-88D4-8A60-C6879210AF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602EAB-8E0C-BD36-411E-F749B9EDA896}"/>
              </a:ext>
            </a:extLst>
          </p:cNvPr>
          <p:cNvSpPr>
            <a:spLocks noGrp="1"/>
          </p:cNvSpPr>
          <p:nvPr>
            <p:ph type="title"/>
          </p:nvPr>
        </p:nvSpPr>
        <p:spPr>
          <a:xfrm>
            <a:off x="722312" y="1771651"/>
            <a:ext cx="8170167" cy="1650206"/>
          </a:xfrm>
        </p:spPr>
        <p:txBody>
          <a:bodyPr>
            <a:normAutofit/>
          </a:bodyPr>
          <a:lstStyle/>
          <a:p>
            <a:r>
              <a:rPr kumimoji="1" lang="ja-JP" altLang="en-US" sz="2800" b="1" dirty="0">
                <a:latin typeface="BIZ UDPゴシック" panose="020B0400000000000000" pitchFamily="50" charset="-128"/>
                <a:ea typeface="BIZ UDPゴシック" panose="020B0400000000000000" pitchFamily="50" charset="-128"/>
              </a:rPr>
              <a:t>第３</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原規委の策定する基準と社会通念</a:t>
            </a:r>
            <a:r>
              <a:rPr lang="ja-JP" altLang="en-US" sz="2800" b="1" dirty="0">
                <a:latin typeface="BIZ UDPゴシック" panose="020B0400000000000000" pitchFamily="50" charset="-128"/>
                <a:ea typeface="BIZ UDPゴシック" panose="020B0400000000000000" pitchFamily="50" charset="-128"/>
              </a:rPr>
              <a:t>（第４・</a:t>
            </a:r>
            <a:r>
              <a:rPr lang="en-US" altLang="ja-JP" sz="2800" b="1" dirty="0">
                <a:latin typeface="BIZ UDPゴシック" panose="020B0400000000000000" pitchFamily="50" charset="-128"/>
                <a:ea typeface="BIZ UDPゴシック" panose="020B0400000000000000" pitchFamily="50" charset="-128"/>
              </a:rPr>
              <a:t>3</a:t>
            </a:r>
            <a:r>
              <a:rPr lang="ja-JP" altLang="en-US" sz="2800" b="1" dirty="0">
                <a:latin typeface="BIZ UDPゴシック" panose="020B0400000000000000" pitchFamily="50" charset="-128"/>
                <a:ea typeface="BIZ UDPゴシック" panose="020B0400000000000000" pitchFamily="50" charset="-128"/>
              </a:rPr>
              <a:t>項）</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CA3238D1-11EB-9A89-1D17-4DCC3749666A}"/>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19</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93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CD66541-9D6B-2E6B-9468-76504D77E0E1}"/>
              </a:ext>
            </a:extLst>
          </p:cNvPr>
          <p:cNvPicPr>
            <a:picLocks noChangeAspect="1"/>
          </p:cNvPicPr>
          <p:nvPr/>
        </p:nvPicPr>
        <p:blipFill>
          <a:blip r:embed="rId3"/>
          <a:stretch>
            <a:fillRect/>
          </a:stretch>
        </p:blipFill>
        <p:spPr>
          <a:xfrm>
            <a:off x="0" y="0"/>
            <a:ext cx="9144000" cy="5166107"/>
          </a:xfrm>
          <a:prstGeom prst="rect">
            <a:avLst/>
          </a:prstGeom>
        </p:spPr>
      </p:pic>
      <p:sp>
        <p:nvSpPr>
          <p:cNvPr id="5" name="フッター プレースホルダー 4"/>
          <p:cNvSpPr>
            <a:spLocks noGrp="1"/>
          </p:cNvSpPr>
          <p:nvPr>
            <p:ph type="ftr" sz="quarter" idx="11"/>
          </p:nvPr>
        </p:nvSpPr>
        <p:spPr>
          <a:xfrm>
            <a:off x="2015976" y="4716000"/>
            <a:ext cx="7128024" cy="376236"/>
          </a:xfrm>
        </p:spPr>
        <p:txBody>
          <a:bodyPr/>
          <a:lstStyle/>
          <a:p>
            <a:pPr algn="r">
              <a:defRPr/>
            </a:pPr>
            <a:r>
              <a:rPr lang="en-US" altLang="ja-JP" sz="1800" b="1" dirty="0">
                <a:ln>
                  <a:solidFill>
                    <a:schemeClr val="tx1"/>
                  </a:solidFill>
                </a:ln>
                <a:solidFill>
                  <a:schemeClr val="bg1">
                    <a:lumMod val="95000"/>
                  </a:schemeClr>
                </a:solidFill>
                <a:effectLst>
                  <a:outerShdw blurRad="38100" dist="38100" dir="2700000" algn="tl">
                    <a:srgbClr val="000000">
                      <a:alpha val="43137"/>
                    </a:srgbClr>
                  </a:outerShdw>
                </a:effectLst>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a:t>
            </a:r>
            <a:r>
              <a:rPr lang="ja-JP" altLang="en-US" sz="1800" b="1" dirty="0">
                <a:ln>
                  <a:solidFill>
                    <a:schemeClr val="tx1"/>
                  </a:solidFill>
                </a:ln>
                <a:solidFill>
                  <a:schemeClr val="bg1">
                    <a:lumMod val="95000"/>
                  </a:schemeClr>
                </a:solidFill>
                <a:effectLst>
                  <a:outerShdw blurRad="38100" dist="38100" dir="2700000" algn="tl">
                    <a:srgbClr val="000000">
                      <a:alpha val="43137"/>
                    </a:srgbClr>
                  </a:outerShdw>
                </a:effectLst>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毎日新聞：</a:t>
            </a:r>
            <a:r>
              <a:rPr lang="en-US" altLang="ja-JP" b="1" dirty="0">
                <a:ln>
                  <a:solidFill>
                    <a:schemeClr val="tx1"/>
                  </a:solidFill>
                </a:ln>
                <a:solidFill>
                  <a:schemeClr val="bg1">
                    <a:lumMod val="95000"/>
                  </a:schemeClr>
                </a:solidFill>
                <a:effectLst>
                  <a:outerShdw blurRad="38100" dist="38100" dir="2700000" algn="tl">
                    <a:srgbClr val="000000">
                      <a:alpha val="43137"/>
                    </a:srgbClr>
                  </a:outerShdw>
                </a:effectLst>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https://mainichi.jp/articles/20210309/k00/00m/040/165000c</a:t>
            </a:r>
            <a:r>
              <a:rPr lang="en-US" altLang="ja-JP" sz="1800" b="1" dirty="0">
                <a:ln>
                  <a:solidFill>
                    <a:schemeClr val="tx1"/>
                  </a:solidFill>
                </a:ln>
                <a:solidFill>
                  <a:schemeClr val="bg1">
                    <a:lumMod val="95000"/>
                  </a:schemeClr>
                </a:solidFill>
                <a:effectLst>
                  <a:outerShdw blurRad="38100" dist="38100" dir="2700000" algn="tl">
                    <a:srgbClr val="000000">
                      <a:alpha val="43137"/>
                    </a:srgbClr>
                  </a:outerShdw>
                </a:effectLst>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a:t>
            </a:r>
          </a:p>
        </p:txBody>
      </p:sp>
      <p:sp>
        <p:nvSpPr>
          <p:cNvPr id="8" name="コンテンツ プレースホルダー 2"/>
          <p:cNvSpPr txBox="1">
            <a:spLocks/>
          </p:cNvSpPr>
          <p:nvPr/>
        </p:nvSpPr>
        <p:spPr bwMode="auto">
          <a:xfrm>
            <a:off x="0" y="2715766"/>
            <a:ext cx="91440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Font typeface="Wingdings 3"/>
              <a:buNone/>
              <a:defRPr/>
            </a:pPr>
            <a:r>
              <a:rPr lang="ja-JP" altLang="en-US" sz="4000" b="1" dirty="0">
                <a:ln w="19050">
                  <a:solidFill>
                    <a:schemeClr val="bg1"/>
                  </a:solidFill>
                </a:ln>
                <a:solidFill>
                  <a:srgbClr val="FF3C00"/>
                </a:solidFill>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福島第一原発事故の教訓が</a:t>
            </a:r>
            <a:endParaRPr lang="en-US" altLang="ja-JP" sz="4000" b="1" dirty="0">
              <a:ln w="19050">
                <a:solidFill>
                  <a:schemeClr val="bg1"/>
                </a:solidFill>
              </a:ln>
              <a:solidFill>
                <a:srgbClr val="FF3C00"/>
              </a:solidFill>
              <a:latin typeface="コーポレート・ロゴ ver3 Bold" panose="02000600000000000000" pitchFamily="50" charset="-128"/>
              <a:ea typeface="コーポレート・ロゴ ver3 Bold" panose="02000600000000000000" pitchFamily="50" charset="-128"/>
              <a:cs typeface="Meiryo UI" panose="020B0604030504040204" pitchFamily="50" charset="-128"/>
            </a:endParaRPr>
          </a:p>
          <a:p>
            <a:pPr marL="0" indent="0" algn="ctr" eaLnBrk="1" fontAlgn="auto" hangingPunct="1">
              <a:spcAft>
                <a:spcPts val="0"/>
              </a:spcAft>
              <a:buFont typeface="Wingdings 3"/>
              <a:buNone/>
              <a:defRPr/>
            </a:pPr>
            <a:r>
              <a:rPr lang="ja-JP" altLang="en-US" sz="4000" b="1" dirty="0">
                <a:ln w="19050">
                  <a:solidFill>
                    <a:schemeClr val="bg1"/>
                  </a:solidFill>
                </a:ln>
                <a:solidFill>
                  <a:srgbClr val="FF3C00"/>
                </a:solidFill>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あらゆる司法判断の</a:t>
            </a:r>
            <a:endParaRPr lang="en-US" altLang="ja-JP" sz="4000" b="1" dirty="0">
              <a:ln w="19050">
                <a:solidFill>
                  <a:schemeClr val="bg1"/>
                </a:solidFill>
              </a:ln>
              <a:solidFill>
                <a:srgbClr val="FF3C00"/>
              </a:solidFill>
              <a:latin typeface="コーポレート・ロゴ ver3 Bold" panose="02000600000000000000" pitchFamily="50" charset="-128"/>
              <a:ea typeface="コーポレート・ロゴ ver3 Bold" panose="02000600000000000000" pitchFamily="50" charset="-128"/>
              <a:cs typeface="Meiryo UI" panose="020B0604030504040204" pitchFamily="50" charset="-128"/>
            </a:endParaRPr>
          </a:p>
          <a:p>
            <a:pPr marL="0" indent="0" algn="ctr" eaLnBrk="1" fontAlgn="auto" hangingPunct="1">
              <a:spcAft>
                <a:spcPts val="0"/>
              </a:spcAft>
              <a:buFont typeface="Wingdings 3"/>
              <a:buNone/>
              <a:defRPr/>
            </a:pPr>
            <a:r>
              <a:rPr lang="ja-JP" altLang="en-US" sz="4000" b="1" dirty="0">
                <a:ln w="19050">
                  <a:solidFill>
                    <a:schemeClr val="bg1"/>
                  </a:solidFill>
                </a:ln>
                <a:solidFill>
                  <a:srgbClr val="FF3C00"/>
                </a:solidFill>
                <a:latin typeface="コーポレート・ロゴ ver3 Bold" panose="02000600000000000000" pitchFamily="50" charset="-128"/>
                <a:ea typeface="コーポレート・ロゴ ver3 Bold" panose="02000600000000000000" pitchFamily="50" charset="-128"/>
                <a:cs typeface="Meiryo UI" panose="020B0604030504040204" pitchFamily="50" charset="-128"/>
              </a:rPr>
              <a:t>出発点とされなければならない</a:t>
            </a:r>
            <a:endParaRPr lang="en-US" altLang="ja-JP" sz="4000" b="1" dirty="0">
              <a:ln w="19050">
                <a:solidFill>
                  <a:schemeClr val="bg1"/>
                </a:solidFill>
              </a:ln>
              <a:solidFill>
                <a:srgbClr val="FF3C00"/>
              </a:solidFill>
              <a:latin typeface="コーポレート・ロゴ ver3 Bold" panose="02000600000000000000" pitchFamily="50" charset="-128"/>
              <a:ea typeface="コーポレート・ロゴ ver3 Bold" panose="02000600000000000000" pitchFamily="50" charset="-128"/>
              <a:cs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592CA7A7-5A68-5FCA-C2C6-DD70C7A924B3}"/>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n w="6350">
                  <a:solidFill>
                    <a:schemeClr val="tx1">
                      <a:lumMod val="75000"/>
                      <a:lumOff val="25000"/>
                    </a:schemeClr>
                  </a:solidFill>
                </a:ln>
                <a:latin typeface="Meiryo UI" panose="020B0604030504040204" pitchFamily="50" charset="-128"/>
                <a:ea typeface="Meiryo UI" panose="020B0604030504040204" pitchFamily="50" charset="-128"/>
              </a:rPr>
              <a:pPr algn="r"/>
              <a:t>2</a:t>
            </a:fld>
            <a:endParaRPr kumimoji="1" lang="ja-JP" altLang="en-US" sz="1200" dirty="0">
              <a:ln w="6350">
                <a:solidFill>
                  <a:schemeClr val="tx1">
                    <a:lumMod val="75000"/>
                    <a:lumOff val="25000"/>
                  </a:schemeClr>
                </a:solidFill>
              </a:ln>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580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4D39-113E-3AC1-75E3-AC94F3402A1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5DC9CC-0119-3D8D-9216-5F4AB0A13F20}"/>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第３ 原規委の策定する基準と社会通念（第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F476FFC7-D37C-DDD8-9C77-C9B5A05BFFFE}"/>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原判決の概要とその不当性</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866D18D3-07AE-599B-6556-F6BAE2D3C741}"/>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20</a:t>
            </a:fld>
            <a:endParaRPr kumimoji="1" lang="ja-JP" altLang="en-US" sz="12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D2850F1-4A23-3A49-60F7-1617F082E282}"/>
              </a:ext>
            </a:extLst>
          </p:cNvPr>
          <p:cNvSpPr txBox="1"/>
          <p:nvPr/>
        </p:nvSpPr>
        <p:spPr>
          <a:xfrm>
            <a:off x="180000" y="648000"/>
            <a:ext cx="8784000" cy="1323439"/>
          </a:xfrm>
          <a:prstGeom prst="rect">
            <a:avLst/>
          </a:prstGeom>
          <a:noFill/>
          <a:ln w="19050">
            <a:solidFill>
              <a:srgbClr val="FFC000"/>
            </a:solidFill>
            <a:prstDash val="sysDash"/>
          </a:ln>
        </p:spPr>
        <p:txBody>
          <a:bodyPr wrap="square">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原⼦⼒規制委員会がその付与された</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権限に基づいて策定した安全性の基準は、社会通念上求められる安全性の程度を具体化したもの</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ということができ、原⼦⼒規制委員会がこれに適合するものとして安全性を認めた原⼦⼒発電所は、安全性の基準の策定過程や内容に不合理な点が認められるか、安全性の基準に適合するとした審査及び判断の過程に不合理な点が認められない限り、</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原⼦⼒発電所に求められる安全性を具備する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ものといえる。</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（原判決・</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p234</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DD3F2624-E3F1-7F35-22BD-474952C6F853}"/>
              </a:ext>
            </a:extLst>
          </p:cNvPr>
          <p:cNvSpPr/>
          <p:nvPr/>
        </p:nvSpPr>
        <p:spPr>
          <a:xfrm>
            <a:off x="360000" y="2067694"/>
            <a:ext cx="5940192"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前掲・大塚直「福島第</a:t>
            </a:r>
            <a:r>
              <a:rPr lang="en-US" altLang="ja-JP" sz="1400" b="1" dirty="0">
                <a:solidFill>
                  <a:srgbClr val="0032D2"/>
                </a:solidFill>
                <a:latin typeface="Meiryo UI" panose="020B0604030504040204" pitchFamily="50" charset="-128"/>
                <a:ea typeface="Meiryo UI" panose="020B0604030504040204" pitchFamily="50" charset="-128"/>
              </a:rPr>
              <a:t>1</a:t>
            </a:r>
            <a:r>
              <a:rPr lang="ja-JP" altLang="en-US" sz="1400" b="1" dirty="0">
                <a:solidFill>
                  <a:srgbClr val="0032D2"/>
                </a:solidFill>
                <a:latin typeface="Meiryo UI" panose="020B0604030504040204" pitchFamily="50" charset="-128"/>
                <a:ea typeface="Meiryo UI" panose="020B0604030504040204" pitchFamily="50" charset="-128"/>
              </a:rPr>
              <a:t>原発事故が環境法に与えた影響」</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1191</a:t>
            </a:r>
            <a:r>
              <a:rPr lang="ja-JP" altLang="en-US" sz="900" b="1" dirty="0">
                <a:solidFill>
                  <a:srgbClr val="0032D2"/>
                </a:solidFill>
                <a:latin typeface="Meiryo UI" panose="020B0604030504040204" pitchFamily="50" charset="-128"/>
                <a:ea typeface="Meiryo UI" panose="020B0604030504040204" pitchFamily="50" charset="-128"/>
              </a:rPr>
              <a:t>・</a:t>
            </a:r>
            <a:r>
              <a:rPr lang="en-US" altLang="ja-JP" sz="900" b="1" dirty="0">
                <a:solidFill>
                  <a:srgbClr val="0032D2"/>
                </a:solidFill>
                <a:latin typeface="Meiryo UI" panose="020B0604030504040204" pitchFamily="50" charset="-128"/>
                <a:ea typeface="Meiryo UI" panose="020B0604030504040204" pitchFamily="50" charset="-128"/>
              </a:rPr>
              <a:t>p109</a:t>
            </a:r>
            <a:r>
              <a:rPr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92D295F-8C9A-30EC-030E-1B86DB6F7C9A}"/>
              </a:ext>
            </a:extLst>
          </p:cNvPr>
          <p:cNvPicPr>
            <a:picLocks noChangeAspect="1"/>
          </p:cNvPicPr>
          <p:nvPr/>
        </p:nvPicPr>
        <p:blipFill>
          <a:blip r:embed="rId3"/>
          <a:stretch>
            <a:fillRect/>
          </a:stretch>
        </p:blipFill>
        <p:spPr>
          <a:xfrm>
            <a:off x="107504" y="2458523"/>
            <a:ext cx="2736304" cy="2606313"/>
          </a:xfrm>
          <a:prstGeom prst="rect">
            <a:avLst/>
          </a:prstGeom>
          <a:ln w="12700">
            <a:solidFill>
              <a:schemeClr val="tx1"/>
            </a:solidFill>
          </a:ln>
        </p:spPr>
      </p:pic>
      <p:sp>
        <p:nvSpPr>
          <p:cNvPr id="7" name="コンテンツ プレースホルダー 2">
            <a:extLst>
              <a:ext uri="{FF2B5EF4-FFF2-40B4-BE49-F238E27FC236}">
                <a16:creationId xmlns:a16="http://schemas.microsoft.com/office/drawing/2014/main" id="{18586E74-5545-893B-94F1-82E882AC39B1}"/>
              </a:ext>
            </a:extLst>
          </p:cNvPr>
          <p:cNvSpPr txBox="1">
            <a:spLocks/>
          </p:cNvSpPr>
          <p:nvPr/>
        </p:nvSpPr>
        <p:spPr bwMode="auto">
          <a:xfrm>
            <a:off x="2915816" y="2458523"/>
            <a:ext cx="6120680" cy="207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「発電用原子炉の許可の基準については、従来のように</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災害の防止上支障がないこと</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ではなく、</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災害の防止上支障がないものとして原子力規制委員会規則で定める基準に適合するものであること</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（炉規制法</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43</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条の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3</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6</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第</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1</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項</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4</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号</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とされた。これは電気事業者が多重防護を理由として</a:t>
            </a:r>
            <a:r>
              <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1</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箇所基準違反があっても、全体としては</a:t>
            </a:r>
            <a:r>
              <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災害の防止上支障がない</a:t>
            </a:r>
            <a:r>
              <a:rPr lang="en-US"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と主張することを許さない趣旨</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であり、大きな変更である。」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34328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6F8C9-09FA-2B4B-BC9A-6158EEF3592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BB50A5-C05B-5184-ADBA-90B11C04EB53}"/>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第３ 原規委の策定する基準と社会通念（第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59563205-51C8-9050-DE99-B92B3216DEB3}"/>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原規委の策定する基準が「社会通念上求められる安全性の程度を具体化したもの」というのは事実誤認であること</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12886970-44DE-639C-0708-00FD81C7D7C1}"/>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21</a:t>
            </a:fld>
            <a:endParaRPr kumimoji="1" lang="ja-JP" altLang="en-US" sz="12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F86C0BA9-2DEC-ED62-9BA4-DE557412CD20}"/>
              </a:ext>
            </a:extLst>
          </p:cNvPr>
          <p:cNvSpPr/>
          <p:nvPr/>
        </p:nvSpPr>
        <p:spPr>
          <a:xfrm>
            <a:off x="360000" y="693000"/>
            <a:ext cx="3923968"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2D2"/>
                </a:solidFill>
                <a:latin typeface="Meiryo UI" panose="020B0604030504040204" pitchFamily="50" charset="-128"/>
                <a:ea typeface="Meiryo UI" panose="020B0604030504040204" pitchFamily="50" charset="-128"/>
              </a:rPr>
              <a:t>田中俊一・元原規委委員長</a:t>
            </a:r>
          </a:p>
        </p:txBody>
      </p:sp>
      <p:sp>
        <p:nvSpPr>
          <p:cNvPr id="7" name="コンテンツ プレースホルダー 2">
            <a:extLst>
              <a:ext uri="{FF2B5EF4-FFF2-40B4-BE49-F238E27FC236}">
                <a16:creationId xmlns:a16="http://schemas.microsoft.com/office/drawing/2014/main" id="{A6F3E58F-7726-500F-6FDF-9806A7B6A42B}"/>
              </a:ext>
            </a:extLst>
          </p:cNvPr>
          <p:cNvSpPr txBox="1">
            <a:spLocks/>
          </p:cNvSpPr>
          <p:nvPr/>
        </p:nvSpPr>
        <p:spPr bwMode="auto">
          <a:xfrm>
            <a:off x="181490" y="2099866"/>
            <a:ext cx="8782023" cy="6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「基本的に安全性は科学的、技術的見地からということで考えてい（る）」「国民の</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リスク受け入れられるとかそういった観点</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については今回</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含まれているものではない</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D82C136F-E30E-56D7-61EA-26244E8E83B0}"/>
              </a:ext>
            </a:extLst>
          </p:cNvPr>
          <p:cNvSpPr txBox="1">
            <a:spLocks/>
          </p:cNvSpPr>
          <p:nvPr/>
        </p:nvSpPr>
        <p:spPr bwMode="auto">
          <a:xfrm>
            <a:off x="179514" y="1019587"/>
            <a:ext cx="8784000" cy="7213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基準に適合したからといって安全とは申し上げない」「</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基準さえ満たせば安全であるという誤解を呼ぶ</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endParaRPr>
          </a:p>
          <a:p>
            <a:pPr marL="0" indent="0">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名称を、「安全基準」から「規制基準」に変更。</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97BAD9FC-2C1E-AA5D-B7A5-56A0906C2781}"/>
              </a:ext>
            </a:extLst>
          </p:cNvPr>
          <p:cNvSpPr/>
          <p:nvPr/>
        </p:nvSpPr>
        <p:spPr>
          <a:xfrm>
            <a:off x="360000" y="1773120"/>
            <a:ext cx="3923968"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愛媛県原子力安全専門部会</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676</a:t>
            </a:r>
            <a:r>
              <a:rPr lang="ja-JP" altLang="en-US" sz="900" b="1" dirty="0">
                <a:solidFill>
                  <a:srgbClr val="0032D2"/>
                </a:solidFill>
                <a:latin typeface="Meiryo UI" panose="020B0604030504040204" pitchFamily="50" charset="-128"/>
                <a:ea typeface="Meiryo UI" panose="020B0604030504040204" pitchFamily="50" charset="-128"/>
              </a:rPr>
              <a:t>・</a:t>
            </a:r>
            <a:r>
              <a:rPr lang="en-US" altLang="ja-JP" sz="900" b="1" dirty="0">
                <a:solidFill>
                  <a:srgbClr val="0032D2"/>
                </a:solidFill>
                <a:latin typeface="Meiryo UI" panose="020B0604030504040204" pitchFamily="50" charset="-128"/>
                <a:ea typeface="Meiryo UI" panose="020B0604030504040204" pitchFamily="50" charset="-128"/>
              </a:rPr>
              <a:t>p34-35</a:t>
            </a:r>
            <a:r>
              <a:rPr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7CB77D7C-E3EE-0177-C00F-4E8A0282F69F}"/>
              </a:ext>
            </a:extLst>
          </p:cNvPr>
          <p:cNvSpPr/>
          <p:nvPr/>
        </p:nvSpPr>
        <p:spPr>
          <a:xfrm>
            <a:off x="360000" y="2747938"/>
            <a:ext cx="3923968"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櫻田道夫・証人尋問</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1186</a:t>
            </a:r>
            <a:r>
              <a:rPr lang="ja-JP" altLang="en-US" sz="900" b="1" dirty="0">
                <a:solidFill>
                  <a:srgbClr val="0032D2"/>
                </a:solidFill>
                <a:latin typeface="Meiryo UI" panose="020B0604030504040204" pitchFamily="50" charset="-128"/>
                <a:ea typeface="Meiryo UI" panose="020B0604030504040204" pitchFamily="50" charset="-128"/>
              </a:rPr>
              <a:t>・</a:t>
            </a:r>
            <a:r>
              <a:rPr lang="en-US" altLang="ja-JP" sz="900" b="1" dirty="0">
                <a:solidFill>
                  <a:srgbClr val="0032D2"/>
                </a:solidFill>
                <a:latin typeface="Meiryo UI" panose="020B0604030504040204" pitchFamily="50" charset="-128"/>
                <a:ea typeface="Meiryo UI" panose="020B0604030504040204" pitchFamily="50" charset="-128"/>
              </a:rPr>
              <a:t>p22-23</a:t>
            </a:r>
            <a:r>
              <a:rPr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7CF5E000-F28F-4523-9DE3-90B74E8B9FF4}"/>
              </a:ext>
            </a:extLst>
          </p:cNvPr>
          <p:cNvSpPr txBox="1">
            <a:spLocks/>
          </p:cNvSpPr>
          <p:nvPr/>
        </p:nvSpPr>
        <p:spPr bwMode="auto">
          <a:xfrm>
            <a:off x="181490" y="3074684"/>
            <a:ext cx="8782023" cy="8652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裁判所の判決だったか決定だったか忘れましたけれども、この</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社会通念</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という</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4</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文字の用語を使って説明されている文書があって、なるほど、この用語を使うとこういうふうに説明ができるんだということを認識して、これは、規制委員会の文書を作るに当たっても</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使える用語だな</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という話になった」</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二等辺三角形 11">
            <a:extLst>
              <a:ext uri="{FF2B5EF4-FFF2-40B4-BE49-F238E27FC236}">
                <a16:creationId xmlns:a16="http://schemas.microsoft.com/office/drawing/2014/main" id="{928DD809-FD48-FB0B-E56B-72D4B714D93F}"/>
              </a:ext>
            </a:extLst>
          </p:cNvPr>
          <p:cNvSpPr/>
          <p:nvPr/>
        </p:nvSpPr>
        <p:spPr>
          <a:xfrm rot="10800000">
            <a:off x="4247514" y="4006354"/>
            <a:ext cx="648000" cy="162018"/>
          </a:xfrm>
          <a:prstGeom prst="triangle">
            <a:avLst/>
          </a:prstGeom>
          <a:solidFill>
            <a:srgbClr val="00B0F0"/>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 name="コンテンツ プレースホルダー 2">
            <a:extLst>
              <a:ext uri="{FF2B5EF4-FFF2-40B4-BE49-F238E27FC236}">
                <a16:creationId xmlns:a16="http://schemas.microsoft.com/office/drawing/2014/main" id="{0227634C-F25D-C129-D22A-3C5DE4770DB7}"/>
              </a:ext>
            </a:extLst>
          </p:cNvPr>
          <p:cNvSpPr txBox="1">
            <a:spLocks/>
          </p:cNvSpPr>
          <p:nvPr/>
        </p:nvSpPr>
        <p:spPr bwMode="auto">
          <a:xfrm>
            <a:off x="360000" y="4299943"/>
            <a:ext cx="8424000" cy="792087"/>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Bef>
                <a:spcPts val="0"/>
              </a:spcBef>
              <a:spcAft>
                <a:spcPts val="0"/>
              </a:spcAft>
              <a:buNone/>
              <a:defRPr/>
            </a:pPr>
            <a:r>
              <a:rPr lang="ja-JP" altLang="en-US" sz="1800" b="1" dirty="0">
                <a:solidFill>
                  <a:schemeClr val="bg1"/>
                </a:solidFill>
                <a:latin typeface="BIZ UDPゴシック" panose="020B0400000000000000" pitchFamily="50" charset="-128"/>
                <a:ea typeface="BIZ UDPゴシック" panose="020B0400000000000000" pitchFamily="50" charset="-128"/>
              </a:rPr>
              <a:t>原規委は、社会通念上求められる安全性の程度を具体化する趣旨で</a:t>
            </a:r>
            <a:endParaRPr lang="en-US" altLang="ja-JP" sz="18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1800" b="1" dirty="0">
                <a:solidFill>
                  <a:schemeClr val="bg1"/>
                </a:solidFill>
                <a:latin typeface="BIZ UDPゴシック" panose="020B0400000000000000" pitchFamily="50" charset="-128"/>
                <a:ea typeface="BIZ UDPゴシック" panose="020B0400000000000000" pitchFamily="50" charset="-128"/>
              </a:rPr>
              <a:t>基準を策定していないし、そのよう判断を行う専門家もいない➡</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事実誤認</a:t>
            </a:r>
            <a:endParaRPr lang="en-US" altLang="ja-JP" sz="18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604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AEBA-A045-E5FC-2802-19259D6EA70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9BB92C-2D87-761D-65B3-9C1935B5D577}"/>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第３ 原規委の策定する基準と社会通念（第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84C6A8FD-1C95-281A-5CA5-704D85A2CA2D}"/>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原判決の基準で、次の「福島第一原発事故」が防げるのか、という視点が重要であること</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4B0A965F-FBC1-9877-5D3D-75CA8657641C}"/>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22</a:t>
            </a:fld>
            <a:endParaRPr kumimoji="1" lang="ja-JP" altLang="en-US" sz="12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13A5372E-24C6-2734-A698-C9C22782BF2B}"/>
              </a:ext>
            </a:extLst>
          </p:cNvPr>
          <p:cNvSpPr/>
          <p:nvPr/>
        </p:nvSpPr>
        <p:spPr>
          <a:xfrm>
            <a:off x="360000" y="693000"/>
            <a:ext cx="6516256"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2D2"/>
                </a:solidFill>
                <a:latin typeface="Meiryo UI" panose="020B0604030504040204" pitchFamily="50" charset="-128"/>
                <a:ea typeface="Meiryo UI" panose="020B0604030504040204" pitchFamily="50" charset="-128"/>
              </a:rPr>
              <a:t>大塚直</a:t>
            </a:r>
            <a:r>
              <a:rPr kumimoji="1" lang="en-US" altLang="ja-JP" sz="1400" b="1" dirty="0">
                <a:solidFill>
                  <a:srgbClr val="0032D2"/>
                </a:solidFill>
                <a:latin typeface="Meiryo UI" panose="020B0604030504040204" pitchFamily="50" charset="-128"/>
                <a:ea typeface="Meiryo UI" panose="020B0604030504040204" pitchFamily="50" charset="-128"/>
              </a:rPr>
              <a:t>『</a:t>
            </a:r>
            <a:r>
              <a:rPr kumimoji="1" lang="ja-JP" altLang="en-US" sz="1400" b="1" dirty="0">
                <a:solidFill>
                  <a:srgbClr val="0032D2"/>
                </a:solidFill>
                <a:latin typeface="Meiryo UI" panose="020B0604030504040204" pitchFamily="50" charset="-128"/>
                <a:ea typeface="Meiryo UI" panose="020B0604030504040204" pitchFamily="50" charset="-128"/>
              </a:rPr>
              <a:t>大飯原発運転差止訴訟第</a:t>
            </a:r>
            <a:r>
              <a:rPr kumimoji="1" lang="en-US" altLang="ja-JP" sz="1400" b="1" dirty="0">
                <a:solidFill>
                  <a:srgbClr val="0032D2"/>
                </a:solidFill>
                <a:latin typeface="Meiryo UI" panose="020B0604030504040204" pitchFamily="50" charset="-128"/>
                <a:ea typeface="Meiryo UI" panose="020B0604030504040204" pitchFamily="50" charset="-128"/>
              </a:rPr>
              <a:t>1</a:t>
            </a:r>
            <a:r>
              <a:rPr kumimoji="1" lang="ja-JP" altLang="en-US" sz="1400" b="1" dirty="0">
                <a:solidFill>
                  <a:srgbClr val="0032D2"/>
                </a:solidFill>
                <a:latin typeface="Meiryo UI" panose="020B0604030504040204" pitchFamily="50" charset="-128"/>
                <a:ea typeface="Meiryo UI" panose="020B0604030504040204" pitchFamily="50" charset="-128"/>
              </a:rPr>
              <a:t>審判決の意義と課題</a:t>
            </a:r>
            <a:r>
              <a:rPr kumimoji="1" lang="en-US" altLang="ja-JP" sz="1400" b="1" dirty="0">
                <a:solidFill>
                  <a:srgbClr val="0032D2"/>
                </a:solidFill>
                <a:latin typeface="Meiryo UI" panose="020B0604030504040204" pitchFamily="50" charset="-128"/>
                <a:ea typeface="Meiryo UI" panose="020B0604030504040204" pitchFamily="50" charset="-128"/>
              </a:rPr>
              <a:t>』</a:t>
            </a:r>
            <a:r>
              <a:rPr kumimoji="1" lang="ja-JP" altLang="en-US" sz="900" b="1" dirty="0">
                <a:solidFill>
                  <a:srgbClr val="0032D2"/>
                </a:solidFill>
                <a:latin typeface="Meiryo UI" panose="020B0604030504040204" pitchFamily="50" charset="-128"/>
                <a:ea typeface="Meiryo UI" panose="020B0604030504040204" pitchFamily="50" charset="-128"/>
              </a:rPr>
              <a:t>（甲</a:t>
            </a:r>
            <a:r>
              <a:rPr kumimoji="1" lang="en-US" altLang="ja-JP" sz="900" b="1" dirty="0">
                <a:solidFill>
                  <a:srgbClr val="0032D2"/>
                </a:solidFill>
                <a:latin typeface="Meiryo UI" panose="020B0604030504040204" pitchFamily="50" charset="-128"/>
                <a:ea typeface="Meiryo UI" panose="020B0604030504040204" pitchFamily="50" charset="-128"/>
              </a:rPr>
              <a:t>200</a:t>
            </a:r>
            <a:r>
              <a:rPr kumimoji="1" lang="ja-JP" altLang="en-US" sz="900" b="1" dirty="0">
                <a:solidFill>
                  <a:srgbClr val="0032D2"/>
                </a:solidFill>
                <a:latin typeface="Meiryo UI" panose="020B0604030504040204" pitchFamily="50" charset="-128"/>
                <a:ea typeface="Meiryo UI" panose="020B0604030504040204" pitchFamily="50" charset="-128"/>
              </a:rPr>
              <a:t>・</a:t>
            </a:r>
            <a:r>
              <a:rPr kumimoji="1" lang="en-US" altLang="ja-JP" sz="900" b="1" dirty="0">
                <a:solidFill>
                  <a:srgbClr val="0032D2"/>
                </a:solidFill>
                <a:latin typeface="Meiryo UI" panose="020B0604030504040204" pitchFamily="50" charset="-128"/>
                <a:ea typeface="Meiryo UI" panose="020B0604030504040204" pitchFamily="50" charset="-128"/>
              </a:rPr>
              <a:t>p93-94</a:t>
            </a:r>
            <a:r>
              <a:rPr kumimoji="1"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B6D8B7A3-CBD2-240A-6BCA-49B6BB7EC29F}"/>
              </a:ext>
            </a:extLst>
          </p:cNvPr>
          <p:cNvSpPr txBox="1">
            <a:spLocks/>
          </p:cNvSpPr>
          <p:nvPr/>
        </p:nvSpPr>
        <p:spPr bwMode="auto">
          <a:xfrm>
            <a:off x="2699792" y="1019587"/>
            <a:ext cx="6263722" cy="29047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「原発事故に関しては、（既にリスクが現実化してしまった）福島事故と同程度の事故に対する対策は原則として必要であ（る）。</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（略）</a:t>
            </a:r>
            <a:r>
              <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これは</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福島原発事故を経たわが国における要請</a:t>
            </a: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といえよう」</a:t>
            </a:r>
            <a:endParaRPr lang="en-US" altLang="ja-JP"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0" indent="0">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「本件の仮処分決定（</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大阪地決</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16</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判時</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2193-44</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）は天正年間の震災についてルイス・フロイスの記述では疎明がないとしたが、子の判断だと、福島原発事故の少し前に貞観地震の痕跡が発見されたのに放置されたことと同様の判断になるのではないか。</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福島原発事故直前に差止請求がなされたと仮定した場合</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、そこで（機器の改善等を含む意味での）</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差止めが命じられないような判断枠組みは維持されるべきではない</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。そのような状況を放置することには合理性がなく、そのような場合には、被告には原則として過失があり違法性が認められると考えられる」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コンテンツ プレースホルダー 2">
            <a:extLst>
              <a:ext uri="{FF2B5EF4-FFF2-40B4-BE49-F238E27FC236}">
                <a16:creationId xmlns:a16="http://schemas.microsoft.com/office/drawing/2014/main" id="{B01C2A1A-9382-E711-FCBC-839BE4C7F55B}"/>
              </a:ext>
            </a:extLst>
          </p:cNvPr>
          <p:cNvSpPr txBox="1">
            <a:spLocks/>
          </p:cNvSpPr>
          <p:nvPr/>
        </p:nvSpPr>
        <p:spPr bwMode="auto">
          <a:xfrm>
            <a:off x="360000" y="4123913"/>
            <a:ext cx="8424000" cy="968117"/>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Bef>
                <a:spcPts val="0"/>
              </a:spcBef>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原判決のような判断枠組みで、本当に、</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次の「福島第一原発事故」を</a:t>
            </a:r>
            <a:endParaRPr lang="en-US" altLang="ja-JP"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0" indent="0" algn="ctr" eaLnBrk="1" fontAlgn="auto" hangingPunct="1">
              <a:spcBef>
                <a:spcPts val="0"/>
              </a:spcBef>
              <a:spcAft>
                <a:spcPts val="0"/>
              </a:spcAft>
              <a:buNone/>
              <a:defRPr/>
            </a:pP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防げるのか</a:t>
            </a:r>
            <a:r>
              <a:rPr lang="ja-JP" altLang="en-US" sz="2000" b="1" dirty="0">
                <a:solidFill>
                  <a:schemeClr val="bg1"/>
                </a:solidFill>
                <a:latin typeface="BIZ UDPゴシック" panose="020B0400000000000000" pitchFamily="50" charset="-128"/>
                <a:ea typeface="BIZ UDPゴシック" panose="020B0400000000000000" pitchFamily="50" charset="-128"/>
              </a:rPr>
              <a:t>、虚心坦懐に考えなければならない</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155809E-71E8-7B9E-756B-88B180A1ACC8}"/>
              </a:ext>
            </a:extLst>
          </p:cNvPr>
          <p:cNvPicPr>
            <a:picLocks noChangeAspect="1"/>
          </p:cNvPicPr>
          <p:nvPr/>
        </p:nvPicPr>
        <p:blipFill>
          <a:blip r:embed="rId3"/>
          <a:stretch>
            <a:fillRect/>
          </a:stretch>
        </p:blipFill>
        <p:spPr>
          <a:xfrm>
            <a:off x="172038" y="1068574"/>
            <a:ext cx="2447784" cy="2930603"/>
          </a:xfrm>
          <a:prstGeom prst="rect">
            <a:avLst/>
          </a:prstGeom>
          <a:ln w="12700">
            <a:solidFill>
              <a:schemeClr val="tx1"/>
            </a:solidFill>
          </a:ln>
        </p:spPr>
      </p:pic>
    </p:spTree>
    <p:extLst>
      <p:ext uri="{BB962C8B-B14F-4D97-AF65-F5344CB8AC3E}">
        <p14:creationId xmlns:p14="http://schemas.microsoft.com/office/powerpoint/2010/main" val="49829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9EA1-9910-3CBA-53D2-86245DD228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260FC36-9F01-0A6E-362E-D7139DDA0C9A}"/>
              </a:ext>
            </a:extLst>
          </p:cNvPr>
          <p:cNvSpPr>
            <a:spLocks noGrp="1"/>
          </p:cNvSpPr>
          <p:nvPr>
            <p:ph type="title"/>
          </p:nvPr>
        </p:nvSpPr>
        <p:spPr/>
        <p:txBody>
          <a:bodyPr>
            <a:normAutofit/>
          </a:bodyPr>
          <a:lstStyle/>
          <a:p>
            <a:r>
              <a:rPr kumimoji="1" lang="ja-JP" altLang="en-US" sz="2800" b="1" dirty="0">
                <a:latin typeface="BIZ UDPゴシック" panose="020B0400000000000000" pitchFamily="50" charset="-128"/>
                <a:ea typeface="BIZ UDPゴシック" panose="020B0400000000000000" pitchFamily="50" charset="-128"/>
              </a:rPr>
              <a:t>第</a:t>
            </a:r>
            <a:r>
              <a:rPr lang="ja-JP" altLang="en-US" sz="2800" b="1" dirty="0">
                <a:latin typeface="BIZ UDPゴシック" panose="020B0400000000000000" pitchFamily="50" charset="-128"/>
                <a:ea typeface="BIZ UDPゴシック" panose="020B0400000000000000" pitchFamily="50" charset="-128"/>
              </a:rPr>
              <a:t>４</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原発の安全における合理性</a:t>
            </a:r>
            <a:r>
              <a:rPr lang="ja-JP" altLang="en-US" sz="2800" b="1" dirty="0">
                <a:latin typeface="BIZ UDPゴシック" panose="020B0400000000000000" pitchFamily="50" charset="-128"/>
                <a:ea typeface="BIZ UDPゴシック" panose="020B0400000000000000" pitchFamily="50" charset="-128"/>
              </a:rPr>
              <a:t>（第４・５、６項）</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8010C8B8-0010-D18E-F45C-4AF4359EE6BD}"/>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23</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189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55D25-B9B2-3498-6A59-852CB32C168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C3B2A3-59B5-3246-61F9-3489E0E89C60}"/>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第４</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原発の安全における合理性（第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5</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6</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4D13B503-8D71-08F0-B63C-662A9B9AB320}"/>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原判決の概要</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5F165682-308F-13BC-116F-03BCE3A80441}"/>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24</a:t>
            </a:fld>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65CCA02-7946-4021-3728-581B7B4B7EF8}"/>
              </a:ext>
            </a:extLst>
          </p:cNvPr>
          <p:cNvSpPr txBox="1"/>
          <p:nvPr/>
        </p:nvSpPr>
        <p:spPr>
          <a:xfrm>
            <a:off x="180000" y="648000"/>
            <a:ext cx="8784000" cy="2308324"/>
          </a:xfrm>
          <a:prstGeom prst="rect">
            <a:avLst/>
          </a:prstGeom>
          <a:noFill/>
          <a:ln w="19050">
            <a:solidFill>
              <a:srgbClr val="FFC000"/>
            </a:solidFill>
            <a:prstDash val="sysDash"/>
          </a:ln>
        </p:spPr>
        <p:txBody>
          <a:bodyPr wrap="square">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原告らは、前記⑴イの具体的危険の有無を判断するに当たり、通説的、⽀配的⾒解だけに依拠することは許されず、被告は、原告らの指摘する専⾨的⾒解が⼀⾒して明らかに⼀般経験則や裁判所にも理解可能な初歩的な科学的経験則に違反し、信頼されるデータ・⽅法とはいえないことや、原告らが主張する科学的知⾒についても考慮していることを主張⽴証する必要があると主張する。</a:t>
            </a: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しかし、⾃然科学の分野において、通説のみに依拠すべきではないとしても、</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原告らが上記のように主張するような主張⽴証をあらゆる場⾯において求めることとなれば、それは絶対的安全性を求めることに等しい</a:t>
            </a:r>
          </a:p>
          <a:p>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こととなる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。したがって、原告らの主張する科学的⾒解や知⾒が、</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原告らの⽣命及び⾝体等が侵害される具体的危険があることを裏付けるものとして⼗分なものであるといえるかどうか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について、個別に検討していくものとするのが相当である</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（原判決・</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p236</a:t>
            </a:r>
            <a:r>
              <a:rPr lang="ja-JP" altLang="ja-JP" sz="12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EFAEFEB-D1BC-8CAD-AF67-D0E9971881A8}"/>
              </a:ext>
            </a:extLst>
          </p:cNvPr>
          <p:cNvGrpSpPr/>
          <p:nvPr/>
        </p:nvGrpSpPr>
        <p:grpSpPr>
          <a:xfrm>
            <a:off x="107504" y="3075806"/>
            <a:ext cx="6048672" cy="1971366"/>
            <a:chOff x="1259632" y="2458901"/>
            <a:chExt cx="7258406" cy="2626284"/>
          </a:xfrm>
        </p:grpSpPr>
        <p:sp>
          <p:nvSpPr>
            <p:cNvPr id="6" name="角丸四角形 16">
              <a:extLst>
                <a:ext uri="{FF2B5EF4-FFF2-40B4-BE49-F238E27FC236}">
                  <a16:creationId xmlns:a16="http://schemas.microsoft.com/office/drawing/2014/main" id="{3FA44F88-12CD-83CD-23CB-4E181592EBBF}"/>
                </a:ext>
              </a:extLst>
            </p:cNvPr>
            <p:cNvSpPr/>
            <p:nvPr/>
          </p:nvSpPr>
          <p:spPr>
            <a:xfrm>
              <a:off x="1259632" y="2458901"/>
              <a:ext cx="7258406" cy="2626284"/>
            </a:xfrm>
            <a:prstGeom prst="roundRect">
              <a:avLst>
                <a:gd name="adj" fmla="val 33838"/>
              </a:avLst>
            </a:prstGeom>
            <a:solidFill>
              <a:srgbClr val="EBF2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ありとあらゆる見解</a:t>
              </a: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p:txBody>
        </p:sp>
        <p:sp>
          <p:nvSpPr>
            <p:cNvPr id="7" name="角丸四角形 17">
              <a:extLst>
                <a:ext uri="{FF2B5EF4-FFF2-40B4-BE49-F238E27FC236}">
                  <a16:creationId xmlns:a16="http://schemas.microsoft.com/office/drawing/2014/main" id="{C4DA9B76-5B4B-B024-CA7C-BA5F1D318E6C}"/>
                </a:ext>
              </a:extLst>
            </p:cNvPr>
            <p:cNvSpPr/>
            <p:nvPr/>
          </p:nvSpPr>
          <p:spPr>
            <a:xfrm>
              <a:off x="2382957" y="2962957"/>
              <a:ext cx="5976664" cy="2050218"/>
            </a:xfrm>
            <a:prstGeom prst="roundRect">
              <a:avLst>
                <a:gd name="adj" fmla="val 34156"/>
              </a:avLst>
            </a:prstGeom>
            <a:solidFill>
              <a:srgbClr val="93B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すべての代替可能な見解</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保守的にみて尊重すべき見解</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p:txBody>
        </p:sp>
        <p:sp>
          <p:nvSpPr>
            <p:cNvPr id="8" name="角丸四角形 18">
              <a:extLst>
                <a:ext uri="{FF2B5EF4-FFF2-40B4-BE49-F238E27FC236}">
                  <a16:creationId xmlns:a16="http://schemas.microsoft.com/office/drawing/2014/main" id="{1725520D-6C3D-4AD5-E031-1E7FEC658632}"/>
                </a:ext>
              </a:extLst>
            </p:cNvPr>
            <p:cNvSpPr/>
            <p:nvPr/>
          </p:nvSpPr>
          <p:spPr>
            <a:xfrm>
              <a:off x="4024739" y="3755045"/>
              <a:ext cx="4032448" cy="1186123"/>
            </a:xfrm>
            <a:prstGeom prst="roundRect">
              <a:avLst>
                <a:gd name="adj" fmla="val 38020"/>
              </a:avLst>
            </a:prstGeom>
            <a:solidFill>
              <a:srgbClr val="0052F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相当に権威的な専門家等による</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十分に合理的な見解</a:t>
              </a:r>
              <a:endParaRPr lang="en-US" altLang="ja-JP" sz="1400" b="1"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p:txBody>
        </p:sp>
        <p:sp>
          <p:nvSpPr>
            <p:cNvPr id="9" name="角丸四角形 19">
              <a:extLst>
                <a:ext uri="{FF2B5EF4-FFF2-40B4-BE49-F238E27FC236}">
                  <a16:creationId xmlns:a16="http://schemas.microsoft.com/office/drawing/2014/main" id="{CFF6A68C-461C-B9B7-11AB-AD57D5BF099E}"/>
                </a:ext>
              </a:extLst>
            </p:cNvPr>
            <p:cNvSpPr/>
            <p:nvPr/>
          </p:nvSpPr>
          <p:spPr>
            <a:xfrm>
              <a:off x="5061654" y="4475124"/>
              <a:ext cx="2592288" cy="394035"/>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支配的・通説的見解</a:t>
              </a:r>
            </a:p>
          </p:txBody>
        </p:sp>
      </p:grpSp>
      <p:sp>
        <p:nvSpPr>
          <p:cNvPr id="10" name="コンテンツ プレースホルダー 2">
            <a:extLst>
              <a:ext uri="{FF2B5EF4-FFF2-40B4-BE49-F238E27FC236}">
                <a16:creationId xmlns:a16="http://schemas.microsoft.com/office/drawing/2014/main" id="{A7892C2B-EC15-4C41-4349-6F9298C1A9EE}"/>
              </a:ext>
            </a:extLst>
          </p:cNvPr>
          <p:cNvSpPr txBox="1">
            <a:spLocks/>
          </p:cNvSpPr>
          <p:nvPr/>
        </p:nvSpPr>
        <p:spPr bwMode="auto">
          <a:xfrm>
            <a:off x="6228184" y="3075806"/>
            <a:ext cx="2808312" cy="1971366"/>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Bef>
                <a:spcPts val="0"/>
              </a:spcBef>
              <a:spcAft>
                <a:spcPts val="0"/>
              </a:spcAft>
              <a:buNone/>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稼働に不都合な知見を</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eaLnBrk="1" fontAlgn="auto" hangingPunct="1">
              <a:spcBef>
                <a:spcPts val="0"/>
              </a:spcBef>
              <a:spcAft>
                <a:spcPts val="0"/>
              </a:spcAft>
              <a:buNone/>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「絶対的安全を求めるに</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eaLnBrk="1" fontAlgn="auto" hangingPunct="1">
              <a:spcBef>
                <a:spcPts val="0"/>
              </a:spcBef>
              <a:spcAft>
                <a:spcPts val="0"/>
              </a:spcAft>
              <a:buNone/>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等しい」という名のもとに</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eaLnBrk="1" fontAlgn="auto" hangingPunct="1">
              <a:spcBef>
                <a:spcPts val="0"/>
              </a:spcBef>
              <a:spcAft>
                <a:spcPts val="0"/>
              </a:spcAft>
              <a:buNone/>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無視すれば、</a:t>
            </a:r>
            <a:r>
              <a:rPr lang="ja-JP" altLang="en-US" sz="1800" b="1" dirty="0">
                <a:solidFill>
                  <a:srgbClr val="FFFF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次の福島</a:t>
            </a:r>
            <a:endParaRPr lang="en-US" altLang="ja-JP" sz="1800" b="1" dirty="0">
              <a:solidFill>
                <a:srgbClr val="FFFF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lgn="ctr" eaLnBrk="1" fontAlgn="auto" hangingPunct="1">
              <a:spcBef>
                <a:spcPts val="0"/>
              </a:spcBef>
              <a:spcAft>
                <a:spcPts val="0"/>
              </a:spcAft>
              <a:buNone/>
              <a:defRPr/>
            </a:pPr>
            <a:r>
              <a:rPr lang="ja-JP" altLang="en-US" sz="1800" b="1" dirty="0">
                <a:solidFill>
                  <a:srgbClr val="FFFF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第一原発事故を防げない</a:t>
            </a:r>
            <a:endParaRPr lang="en-US" altLang="ja-JP" sz="1800" b="1" dirty="0">
              <a:solidFill>
                <a:srgbClr val="FFFF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02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40610-7AA9-3DE9-367F-5BE835893B05}"/>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CCA77FA0-8635-8321-CF3C-6C4AC4B9BC41}"/>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科学的不定性が存在する以上、いずれかの過誤は不可避的に発生する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2">
            <a:extLst>
              <a:ext uri="{FF2B5EF4-FFF2-40B4-BE49-F238E27FC236}">
                <a16:creationId xmlns:a16="http://schemas.microsoft.com/office/drawing/2014/main" id="{C8CF9FCF-316A-A1C9-C561-720745622FFF}"/>
              </a:ext>
            </a:extLst>
          </p:cNvPr>
          <p:cNvSpPr txBox="1">
            <a:spLocks/>
          </p:cNvSpPr>
          <p:nvPr/>
        </p:nvSpPr>
        <p:spPr bwMode="auto">
          <a:xfrm>
            <a:off x="557780" y="3795886"/>
            <a:ext cx="8028440" cy="1191853"/>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Bef>
                <a:spcPts val="0"/>
              </a:spcBef>
              <a:spcAft>
                <a:spcPts val="0"/>
              </a:spcAft>
              <a:buNone/>
              <a:defRPr/>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「疑わしきは安全のために」という方針を採用しないということは、</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eaLnBrk="1" fontAlgn="auto" hangingPunct="1">
              <a:spcBef>
                <a:spcPts val="0"/>
              </a:spcBef>
              <a:spcAft>
                <a:spcPts val="0"/>
              </a:spcAft>
              <a:buNone/>
              <a:defRPr/>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「疑わしきは自由のために」という方針を採用すること（</a:t>
            </a:r>
            <a:r>
              <a:rPr lang="ja-JP" altLang="en-US" sz="2400" b="1" dirty="0">
                <a:solidFill>
                  <a:srgbClr val="FFFFA0"/>
                </a:solidFill>
                <a:latin typeface="Meiryo UI" panose="020B0604030504040204" pitchFamily="50" charset="-128"/>
                <a:ea typeface="Meiryo UI" panose="020B0604030504040204" pitchFamily="50" charset="-128"/>
                <a:cs typeface="Meiryo UI" panose="020B0604030504040204" pitchFamily="50" charset="-128"/>
              </a:rPr>
              <a:t>二律背反</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eaLnBrk="1" fontAlgn="auto" hangingPunct="1">
              <a:spcBef>
                <a:spcPts val="0"/>
              </a:spcBef>
              <a:spcAft>
                <a:spcPts val="0"/>
              </a:spcAft>
              <a:buNone/>
              <a:defRPr/>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つまり、</a:t>
            </a:r>
            <a:r>
              <a:rPr lang="ja-JP" altLang="en-US" sz="2400" b="1" dirty="0">
                <a:solidFill>
                  <a:srgbClr val="FFFFA0"/>
                </a:solidFill>
                <a:latin typeface="Meiryo UI" panose="020B0604030504040204" pitchFamily="50" charset="-128"/>
                <a:ea typeface="Meiryo UI" panose="020B0604030504040204" pitchFamily="50" charset="-128"/>
                <a:cs typeface="Meiryo UI" panose="020B0604030504040204" pitchFamily="50" charset="-128"/>
              </a:rPr>
              <a:t>稼働のためなら、危険を見逃してもよい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と判断すること。</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85EACFAC-7C96-B255-6EB5-895ED4BF02D4}"/>
              </a:ext>
            </a:extLst>
          </p:cNvPr>
          <p:cNvPicPr>
            <a:picLocks noChangeAspect="1"/>
          </p:cNvPicPr>
          <p:nvPr/>
        </p:nvPicPr>
        <p:blipFill>
          <a:blip r:embed="rId3"/>
          <a:srcRect t="8221" b="-414"/>
          <a:stretch>
            <a:fillRect/>
          </a:stretch>
        </p:blipFill>
        <p:spPr>
          <a:xfrm>
            <a:off x="107504" y="763942"/>
            <a:ext cx="5904656" cy="2887901"/>
          </a:xfrm>
          <a:prstGeom prst="rect">
            <a:avLst/>
          </a:prstGeom>
          <a:ln w="12700">
            <a:solidFill>
              <a:schemeClr val="tx1"/>
            </a:solidFill>
          </a:ln>
        </p:spPr>
      </p:pic>
      <p:sp>
        <p:nvSpPr>
          <p:cNvPr id="3" name="テキスト ボックス 2">
            <a:extLst>
              <a:ext uri="{FF2B5EF4-FFF2-40B4-BE49-F238E27FC236}">
                <a16:creationId xmlns:a16="http://schemas.microsoft.com/office/drawing/2014/main" id="{E2EC6406-E841-C81A-2A7F-E123534FD32F}"/>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第４</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原発の安全における合理性（第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5</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6</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1EC09D38-303A-B46E-32FC-D4649DB3613B}"/>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25</a:t>
            </a:fld>
            <a:endParaRPr kumimoji="1" lang="ja-JP" altLang="en-US" sz="1200" dirty="0">
              <a:latin typeface="Meiryo UI" panose="020B0604030504040204" pitchFamily="50" charset="-128"/>
              <a:ea typeface="Meiryo UI" panose="020B0604030504040204" pitchFamily="50" charset="-128"/>
            </a:endParaRPr>
          </a:p>
        </p:txBody>
      </p:sp>
      <p:pic>
        <p:nvPicPr>
          <p:cNvPr id="8" name="Picture 2" descr="\\server1\共有\00 業務\00 案件関係\00 受任中の事件\61 原発訴訟\03 大飯高浜美浜原発\21 名古屋地裁行訴一審（高浜1-2） N\準備書面\藤垣裕子線引き.tif">
            <a:extLst>
              <a:ext uri="{FF2B5EF4-FFF2-40B4-BE49-F238E27FC236}">
                <a16:creationId xmlns:a16="http://schemas.microsoft.com/office/drawing/2014/main" id="{2B85F97B-7E23-BCF1-CB48-997F3635BF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63" t="1" r="48379" b="40683"/>
          <a:stretch>
            <a:fillRect/>
          </a:stretch>
        </p:blipFill>
        <p:spPr bwMode="auto">
          <a:xfrm>
            <a:off x="6253656" y="763942"/>
            <a:ext cx="2422800" cy="2880000"/>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上 9">
            <a:extLst>
              <a:ext uri="{FF2B5EF4-FFF2-40B4-BE49-F238E27FC236}">
                <a16:creationId xmlns:a16="http://schemas.microsoft.com/office/drawing/2014/main" id="{206DDE21-F21B-067F-2684-221ADFCE029E}"/>
              </a:ext>
            </a:extLst>
          </p:cNvPr>
          <p:cNvSpPr/>
          <p:nvPr/>
        </p:nvSpPr>
        <p:spPr>
          <a:xfrm>
            <a:off x="6516216" y="1779662"/>
            <a:ext cx="198022" cy="612743"/>
          </a:xfrm>
          <a:prstGeom prst="upArrow">
            <a:avLst>
              <a:gd name="adj1" fmla="val 42638"/>
              <a:gd name="adj2" fmla="val 106322"/>
            </a:avLst>
          </a:prstGeom>
          <a:solidFill>
            <a:srgbClr val="00B050"/>
          </a:solidFill>
          <a:ln w="19050">
            <a:solidFill>
              <a:srgbClr val="14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吹き出し: 角を丸めた四角形 14">
            <a:extLst>
              <a:ext uri="{FF2B5EF4-FFF2-40B4-BE49-F238E27FC236}">
                <a16:creationId xmlns:a16="http://schemas.microsoft.com/office/drawing/2014/main" id="{12317A3E-605E-266D-0C61-F4E0945F6302}"/>
              </a:ext>
            </a:extLst>
          </p:cNvPr>
          <p:cNvSpPr/>
          <p:nvPr/>
        </p:nvSpPr>
        <p:spPr>
          <a:xfrm>
            <a:off x="4568400" y="3264204"/>
            <a:ext cx="1872208" cy="471772"/>
          </a:xfrm>
          <a:prstGeom prst="wedgeRoundRectCallout">
            <a:avLst>
              <a:gd name="adj1" fmla="val 46759"/>
              <a:gd name="adj2" fmla="val -180939"/>
              <a:gd name="adj3" fmla="val 16667"/>
            </a:avLst>
          </a:prstGeom>
          <a:solidFill>
            <a:srgbClr val="3333FF">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確実なものだけ対処する</a:t>
            </a:r>
            <a:endParaRPr lang="en-US" altLang="ja-JP" sz="1200" b="1" dirty="0">
              <a:solidFill>
                <a:schemeClr val="bg1"/>
              </a:solidFill>
              <a:latin typeface="Meiryo UI" panose="020B0604030504040204" pitchFamily="50" charset="-128"/>
              <a:ea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rPr>
              <a:t>≒できることだけやる</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47519C93-AF09-043F-B855-6E2596F2D10D}"/>
              </a:ext>
            </a:extLst>
          </p:cNvPr>
          <p:cNvSpPr/>
          <p:nvPr/>
        </p:nvSpPr>
        <p:spPr>
          <a:xfrm>
            <a:off x="7634928" y="681523"/>
            <a:ext cx="1445006" cy="864848"/>
          </a:xfrm>
          <a:prstGeom prst="wedgeRoundRectCallout">
            <a:avLst>
              <a:gd name="adj1" fmla="val -80931"/>
              <a:gd name="adj2" fmla="val 49400"/>
              <a:gd name="adj3" fmla="val 16667"/>
            </a:avLst>
          </a:prstGeom>
          <a:solidFill>
            <a:srgbClr val="FF3C00">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要求水準を下げ、不確実性に対処しない限り「合理的」といってはならない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C3C74CD-528E-770A-8E7D-E79D16EB68C3}"/>
              </a:ext>
            </a:extLst>
          </p:cNvPr>
          <p:cNvSpPr txBox="1"/>
          <p:nvPr/>
        </p:nvSpPr>
        <p:spPr>
          <a:xfrm>
            <a:off x="7790291" y="3500090"/>
            <a:ext cx="1134280" cy="238527"/>
          </a:xfrm>
          <a:prstGeom prst="rect">
            <a:avLst/>
          </a:prstGeom>
          <a:solidFill>
            <a:srgbClr val="92D050">
              <a:alpha val="50000"/>
            </a:srgbClr>
          </a:solidFill>
        </p:spPr>
        <p:txBody>
          <a:bodyPr wrap="square" lIns="68580" tIns="34290" rIns="68580" bIns="34290" rtlCol="0" anchor="ctr">
            <a:spAutoFit/>
          </a:bodyPr>
          <a:lstStyle/>
          <a:p>
            <a:pPr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甲</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480</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p115</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014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72D8-E93D-DE28-E209-6FF42E185D63}"/>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4E97E502-D3CF-DA18-4AF2-77330341185A}"/>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「科学的、専門技術的知見の限界を踏まえて」とはどういうことか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B949D0D0-C26A-08B5-D206-36F18355BEAB}"/>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第４</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原発の安全における合理性（第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5</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6</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7B9A0030-BCFC-A254-1D07-513836EFF187}"/>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26</a:t>
            </a:fld>
            <a:endParaRPr kumimoji="1" lang="ja-JP" altLang="en-US" sz="12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94BB1774-48EA-31FF-1804-38CE9814A027}"/>
              </a:ext>
            </a:extLst>
          </p:cNvPr>
          <p:cNvSpPr/>
          <p:nvPr/>
        </p:nvSpPr>
        <p:spPr>
          <a:xfrm>
            <a:off x="360000" y="3717336"/>
            <a:ext cx="3923968"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福井地決</a:t>
            </a:r>
            <a:r>
              <a:rPr lang="en-US" altLang="ja-JP" sz="1400" b="1" dirty="0">
                <a:solidFill>
                  <a:srgbClr val="0032D2"/>
                </a:solidFill>
                <a:latin typeface="Meiryo UI" panose="020B0604030504040204" pitchFamily="50" charset="-128"/>
                <a:ea typeface="Meiryo UI" panose="020B0604030504040204" pitchFamily="50" charset="-128"/>
              </a:rPr>
              <a:t>H27.4.14</a:t>
            </a:r>
            <a:r>
              <a:rPr lang="ja-JP" altLang="en-US" sz="1050" b="1" dirty="0">
                <a:solidFill>
                  <a:srgbClr val="0032D2"/>
                </a:solidFill>
                <a:latin typeface="Meiryo UI" panose="020B0604030504040204" pitchFamily="50" charset="-128"/>
                <a:ea typeface="Meiryo UI" panose="020B0604030504040204" pitchFamily="50" charset="-128"/>
              </a:rPr>
              <a:t>（甲</a:t>
            </a:r>
            <a:r>
              <a:rPr lang="en-US" altLang="ja-JP" sz="1050" b="1" dirty="0">
                <a:solidFill>
                  <a:srgbClr val="0032D2"/>
                </a:solidFill>
                <a:latin typeface="Meiryo UI" panose="020B0604030504040204" pitchFamily="50" charset="-128"/>
                <a:ea typeface="Meiryo UI" panose="020B0604030504040204" pitchFamily="50" charset="-128"/>
              </a:rPr>
              <a:t>227</a:t>
            </a:r>
            <a:r>
              <a:rPr lang="ja-JP" altLang="en-US" sz="1050" b="1" dirty="0">
                <a:solidFill>
                  <a:srgbClr val="0032D2"/>
                </a:solidFill>
                <a:latin typeface="Meiryo UI" panose="020B0604030504040204" pitchFamily="50" charset="-128"/>
                <a:ea typeface="Meiryo UI" panose="020B0604030504040204" pitchFamily="50" charset="-128"/>
              </a:rPr>
              <a:t>・</a:t>
            </a:r>
            <a:r>
              <a:rPr lang="en-US" altLang="ja-JP" sz="1050" b="1" dirty="0">
                <a:solidFill>
                  <a:srgbClr val="0032D2"/>
                </a:solidFill>
                <a:latin typeface="Meiryo UI" panose="020B0604030504040204" pitchFamily="50" charset="-128"/>
                <a:ea typeface="Meiryo UI" panose="020B0604030504040204" pitchFamily="50" charset="-128"/>
              </a:rPr>
              <a:t>p24</a:t>
            </a:r>
            <a:r>
              <a:rPr lang="ja-JP" altLang="en-US" sz="105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969F8BC1-EF6C-8586-7F10-856344DEE853}"/>
              </a:ext>
            </a:extLst>
          </p:cNvPr>
          <p:cNvSpPr txBox="1">
            <a:spLocks/>
          </p:cNvSpPr>
          <p:nvPr/>
        </p:nvSpPr>
        <p:spPr bwMode="auto">
          <a:xfrm>
            <a:off x="179514" y="4043923"/>
            <a:ext cx="8784000" cy="1048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債務者は、当該原発敷地に過去に到来した地震と既に判明している要因だけを考慮の対象とし、</a:t>
            </a:r>
            <a:r>
              <a:rPr lang="ja-JP" altLang="en-US" sz="1600" b="1" dirty="0">
                <a:solidFill>
                  <a:srgbClr val="3333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明朝" panose="02020609040205080304" pitchFamily="17" charset="-128"/>
              </a:rPr>
              <a:t>ほぼ確実に想定できる事象に絞って対処する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ＭＳ 明朝" panose="02020609040205080304" pitchFamily="17" charset="-128"/>
              </a:rPr>
              <a:t>ことが、危険性を厳密に評価するものであって、そうすることが科学的であるとの発想に立っている。その結果、債務者は他の原発で実際に発生した地震についてさえ、これを軽視するという不合理な主張を繰り返してい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コンテンツ プレースホルダー 2">
            <a:extLst>
              <a:ext uri="{FF2B5EF4-FFF2-40B4-BE49-F238E27FC236}">
                <a16:creationId xmlns:a16="http://schemas.microsoft.com/office/drawing/2014/main" id="{DEBEF511-95C0-4A90-EC1B-8D05DAC06DAF}"/>
              </a:ext>
            </a:extLst>
          </p:cNvPr>
          <p:cNvSpPr txBox="1">
            <a:spLocks/>
          </p:cNvSpPr>
          <p:nvPr/>
        </p:nvSpPr>
        <p:spPr bwMode="auto">
          <a:xfrm>
            <a:off x="1817932" y="730600"/>
            <a:ext cx="5508136" cy="774617"/>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0"/>
              </a:spcBef>
              <a:buNone/>
            </a:pPr>
            <a:r>
              <a:rPr lang="ja-JP" altLang="en-US" sz="2000" b="1" dirty="0">
                <a:solidFill>
                  <a:schemeClr val="bg1"/>
                </a:solidFill>
                <a:latin typeface="Meiryo UI" panose="020B0604030504040204" pitchFamily="50" charset="-128"/>
                <a:ea typeface="Meiryo UI" panose="020B0604030504040204" pitchFamily="50" charset="-128"/>
                <a:cs typeface="ＭＳ 明朝" panose="02020609040205080304" pitchFamily="17" charset="-128"/>
              </a:rPr>
              <a:t>法の趣旨：「科学的、専門技術的知見の</a:t>
            </a:r>
            <a:endParaRPr lang="en-US" altLang="ja-JP" sz="2000" b="1" dirty="0">
              <a:solidFill>
                <a:schemeClr val="bg1"/>
              </a:solidFill>
              <a:latin typeface="Meiryo UI" panose="020B0604030504040204" pitchFamily="50" charset="-128"/>
              <a:ea typeface="Meiryo UI" panose="020B0604030504040204" pitchFamily="50" charset="-128"/>
              <a:cs typeface="ＭＳ 明朝" panose="02020609040205080304" pitchFamily="17" charset="-128"/>
            </a:endParaRPr>
          </a:p>
          <a:p>
            <a:pPr marL="0" indent="0" algn="ctr">
              <a:spcBef>
                <a:spcPts val="0"/>
              </a:spcBef>
              <a:buNone/>
            </a:pPr>
            <a:r>
              <a:rPr lang="ja-JP" altLang="en-US" sz="2000" b="1" dirty="0">
                <a:solidFill>
                  <a:srgbClr val="FFFFA0"/>
                </a:solidFill>
                <a:latin typeface="Meiryo UI" panose="020B0604030504040204" pitchFamily="50" charset="-128"/>
                <a:ea typeface="Meiryo UI" panose="020B0604030504040204" pitchFamily="50" charset="-128"/>
                <a:cs typeface="ＭＳ 明朝" panose="02020609040205080304" pitchFamily="17" charset="-128"/>
              </a:rPr>
              <a:t>限界を踏まえて</a:t>
            </a:r>
            <a:r>
              <a:rPr lang="ja-JP" altLang="en-US" sz="2000" b="1" dirty="0">
                <a:solidFill>
                  <a:schemeClr val="bg1"/>
                </a:solidFill>
                <a:latin typeface="Meiryo UI" panose="020B0604030504040204" pitchFamily="50" charset="-128"/>
                <a:ea typeface="Meiryo UI" panose="020B0604030504040204" pitchFamily="50" charset="-128"/>
                <a:cs typeface="ＭＳ 明朝" panose="02020609040205080304" pitchFamily="17" charset="-128"/>
              </a:rPr>
              <a:t>」安全を確保することを求めている</a:t>
            </a:r>
            <a:endParaRPr lang="en-US" altLang="ja-JP" sz="20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コンテンツ プレースホルダー 2">
            <a:extLst>
              <a:ext uri="{FF2B5EF4-FFF2-40B4-BE49-F238E27FC236}">
                <a16:creationId xmlns:a16="http://schemas.microsoft.com/office/drawing/2014/main" id="{7BB8D39C-016E-15C3-218B-9BAEB1F5D737}"/>
              </a:ext>
            </a:extLst>
          </p:cNvPr>
          <p:cNvSpPr txBox="1">
            <a:spLocks/>
          </p:cNvSpPr>
          <p:nvPr/>
        </p:nvSpPr>
        <p:spPr bwMode="auto">
          <a:xfrm>
            <a:off x="378966" y="1856030"/>
            <a:ext cx="3888000" cy="1008000"/>
          </a:xfrm>
          <a:prstGeom prst="rect">
            <a:avLst/>
          </a:prstGeom>
          <a:solidFill>
            <a:srgbClr val="3333FF"/>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科学には限界があるので</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不確実性に対処しなくてよい</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できることだけやればよい</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コンテンツ プレースホルダー 2">
            <a:extLst>
              <a:ext uri="{FF2B5EF4-FFF2-40B4-BE49-F238E27FC236}">
                <a16:creationId xmlns:a16="http://schemas.microsoft.com/office/drawing/2014/main" id="{69CC5E81-EB7E-6FCA-F1DC-9A7CF366DA75}"/>
              </a:ext>
            </a:extLst>
          </p:cNvPr>
          <p:cNvSpPr txBox="1">
            <a:spLocks/>
          </p:cNvSpPr>
          <p:nvPr/>
        </p:nvSpPr>
        <p:spPr bwMode="auto">
          <a:xfrm>
            <a:off x="4877034" y="1850603"/>
            <a:ext cx="3888000" cy="1008000"/>
          </a:xfrm>
          <a:prstGeom prst="rect">
            <a:avLst/>
          </a:prstGeom>
          <a:solidFill>
            <a:srgbClr val="FF3C00"/>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科学には限界があるので</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不確実性を保守的にカバーする</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分からないことにもできる限り対処する</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乗算記号 22">
            <a:extLst>
              <a:ext uri="{FF2B5EF4-FFF2-40B4-BE49-F238E27FC236}">
                <a16:creationId xmlns:a16="http://schemas.microsoft.com/office/drawing/2014/main" id="{DDDF62FA-2B8E-A196-E0E0-81F621C47F83}"/>
              </a:ext>
            </a:extLst>
          </p:cNvPr>
          <p:cNvSpPr/>
          <p:nvPr/>
        </p:nvSpPr>
        <p:spPr>
          <a:xfrm>
            <a:off x="29614" y="1295983"/>
            <a:ext cx="1152000" cy="1152000"/>
          </a:xfrm>
          <a:prstGeom prst="mathMultiply">
            <a:avLst>
              <a:gd name="adj1" fmla="val 14611"/>
            </a:avLst>
          </a:prstGeom>
          <a:solidFill>
            <a:srgbClr val="FFFFA0"/>
          </a:solidFill>
          <a:ln>
            <a:solidFill>
              <a:srgbClr val="FFC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 塗りつぶしなし 24">
            <a:extLst>
              <a:ext uri="{FF2B5EF4-FFF2-40B4-BE49-F238E27FC236}">
                <a16:creationId xmlns:a16="http://schemas.microsoft.com/office/drawing/2014/main" id="{7D146D3F-430F-DFC5-52D5-55648681A8AF}"/>
              </a:ext>
            </a:extLst>
          </p:cNvPr>
          <p:cNvSpPr>
            <a:spLocks noChangeAspect="1"/>
          </p:cNvSpPr>
          <p:nvPr/>
        </p:nvSpPr>
        <p:spPr>
          <a:xfrm>
            <a:off x="4644008" y="1574501"/>
            <a:ext cx="792000" cy="792000"/>
          </a:xfrm>
          <a:prstGeom prst="donut">
            <a:avLst>
              <a:gd name="adj" fmla="val 17961"/>
            </a:avLst>
          </a:prstGeom>
          <a:solidFill>
            <a:srgbClr val="FFFFA0"/>
          </a:solidFill>
          <a:ln>
            <a:solidFill>
              <a:srgbClr val="FFC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コンテンツ プレースホルダー 2">
            <a:extLst>
              <a:ext uri="{FF2B5EF4-FFF2-40B4-BE49-F238E27FC236}">
                <a16:creationId xmlns:a16="http://schemas.microsoft.com/office/drawing/2014/main" id="{1F59D3ED-4B39-3532-FDD9-9815127A69E5}"/>
              </a:ext>
            </a:extLst>
          </p:cNvPr>
          <p:cNvSpPr txBox="1">
            <a:spLocks/>
          </p:cNvSpPr>
          <p:nvPr/>
        </p:nvSpPr>
        <p:spPr bwMode="auto">
          <a:xfrm>
            <a:off x="378966" y="2914501"/>
            <a:ext cx="3888000" cy="694831"/>
          </a:xfrm>
          <a:prstGeom prst="rect">
            <a:avLst/>
          </a:prstGeom>
          <a:solidFill>
            <a:srgbClr val="7575FF"/>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一応辻褄が合っていればよい</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というのは合理性があるとはいえない</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コンテンツ プレースホルダー 2">
            <a:extLst>
              <a:ext uri="{FF2B5EF4-FFF2-40B4-BE49-F238E27FC236}">
                <a16:creationId xmlns:a16="http://schemas.microsoft.com/office/drawing/2014/main" id="{3257A6A2-D4F4-CBC1-28BE-A7F6EEAA7837}"/>
              </a:ext>
            </a:extLst>
          </p:cNvPr>
          <p:cNvSpPr txBox="1">
            <a:spLocks/>
          </p:cNvSpPr>
          <p:nvPr/>
        </p:nvSpPr>
        <p:spPr bwMode="auto">
          <a:xfrm>
            <a:off x="4877034" y="2914501"/>
            <a:ext cx="3888000" cy="694831"/>
          </a:xfrm>
          <a:prstGeom prst="rect">
            <a:avLst/>
          </a:prstGeom>
          <a:solidFill>
            <a:srgbClr val="FF764B"/>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安全に疑問を呈する知見</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indent="0" algn="ctr">
              <a:spcBef>
                <a:spcPts val="0"/>
              </a:spcBef>
              <a:buNone/>
            </a:pPr>
            <a:r>
              <a:rPr lang="ja-JP" altLang="en-US"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要考慮事項の不考慮（か❶）</a:t>
            </a:r>
            <a:endParaRPr lang="en-US" altLang="ja-JP" sz="1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94747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B123F-FB1B-1C92-226F-4A4A0064F4FB}"/>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F8645C5-CE3E-B53B-A5E1-35839C7E2930}"/>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ドイツにおける判断枠組みを採用することは、絶対的安全を要求するに等しいということではない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632E4FBA-B895-0FD5-34B3-CFE2041C82CD}"/>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第４</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原発の安全における合理性（第</a:t>
            </a:r>
            <a:r>
              <a:rPr lang="en-US" altLang="ja-JP" sz="1200" b="1" dirty="0">
                <a:solidFill>
                  <a:schemeClr val="bg1"/>
                </a:solidFill>
                <a:latin typeface="Meiryo UI" panose="020B0604030504040204" pitchFamily="50" charset="-128"/>
                <a:ea typeface="Meiryo UI" panose="020B0604030504040204" pitchFamily="50" charset="-128"/>
              </a:rPr>
              <a:t>4</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5</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6</a:t>
            </a:r>
            <a:r>
              <a:rPr lang="ja-JP" altLang="en-US" sz="1200" b="1" dirty="0">
                <a:solidFill>
                  <a:schemeClr val="bg1"/>
                </a:solidFill>
                <a:latin typeface="Meiryo UI" panose="020B0604030504040204" pitchFamily="50" charset="-128"/>
                <a:ea typeface="Meiryo UI" panose="020B0604030504040204" pitchFamily="50" charset="-128"/>
              </a:rPr>
              <a:t>項）</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50A2788A-A0B8-DA1C-4799-A25C49D2C875}"/>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27</a:t>
            </a:fld>
            <a:endParaRPr kumimoji="1" lang="ja-JP" altLang="en-US" sz="12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A85E8ADB-B2BD-8602-9739-0DFF133B5453}"/>
              </a:ext>
            </a:extLst>
          </p:cNvPr>
          <p:cNvPicPr>
            <a:picLocks noChangeAspect="1"/>
          </p:cNvPicPr>
          <p:nvPr/>
        </p:nvPicPr>
        <p:blipFill>
          <a:blip r:embed="rId3"/>
          <a:stretch>
            <a:fillRect/>
          </a:stretch>
        </p:blipFill>
        <p:spPr>
          <a:xfrm>
            <a:off x="131193" y="712808"/>
            <a:ext cx="1863427" cy="951750"/>
          </a:xfrm>
          <a:prstGeom prst="rect">
            <a:avLst/>
          </a:prstGeom>
        </p:spPr>
      </p:pic>
      <p:pic>
        <p:nvPicPr>
          <p:cNvPr id="8" name="図 7">
            <a:extLst>
              <a:ext uri="{FF2B5EF4-FFF2-40B4-BE49-F238E27FC236}">
                <a16:creationId xmlns:a16="http://schemas.microsoft.com/office/drawing/2014/main" id="{AA44106E-70BE-684F-21CF-F072EA22C7B8}"/>
              </a:ext>
            </a:extLst>
          </p:cNvPr>
          <p:cNvPicPr>
            <a:picLocks noChangeAspect="1"/>
          </p:cNvPicPr>
          <p:nvPr/>
        </p:nvPicPr>
        <p:blipFill>
          <a:blip r:embed="rId4"/>
          <a:stretch>
            <a:fillRect/>
          </a:stretch>
        </p:blipFill>
        <p:spPr>
          <a:xfrm>
            <a:off x="2046394" y="712808"/>
            <a:ext cx="3443768" cy="176237"/>
          </a:xfrm>
          <a:prstGeom prst="rect">
            <a:avLst/>
          </a:prstGeom>
        </p:spPr>
      </p:pic>
      <p:sp>
        <p:nvSpPr>
          <p:cNvPr id="15" name="コンテンツ プレースホルダー 2">
            <a:extLst>
              <a:ext uri="{FF2B5EF4-FFF2-40B4-BE49-F238E27FC236}">
                <a16:creationId xmlns:a16="http://schemas.microsoft.com/office/drawing/2014/main" id="{CEAAAB7A-897B-23BA-7FDB-622995AE950B}"/>
              </a:ext>
            </a:extLst>
          </p:cNvPr>
          <p:cNvSpPr txBox="1">
            <a:spLocks/>
          </p:cNvSpPr>
          <p:nvPr/>
        </p:nvSpPr>
        <p:spPr bwMode="auto">
          <a:xfrm>
            <a:off x="1979712" y="889045"/>
            <a:ext cx="6984288" cy="8682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本法律が「国民の生命、健康及び財産の保護、環境の保全並びに我が国の安全保障に資すること」を目的としていることに鑑み、原子力規制委行政に当たっては、</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推進側の論理に影響されることなく</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、国民の安全の確保を第一として行うこと。</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9" name="グループ化 28">
            <a:extLst>
              <a:ext uri="{FF2B5EF4-FFF2-40B4-BE49-F238E27FC236}">
                <a16:creationId xmlns:a16="http://schemas.microsoft.com/office/drawing/2014/main" id="{889DA99A-8876-3114-94F8-EC594F5C80DA}"/>
              </a:ext>
            </a:extLst>
          </p:cNvPr>
          <p:cNvGrpSpPr/>
          <p:nvPr/>
        </p:nvGrpSpPr>
        <p:grpSpPr>
          <a:xfrm>
            <a:off x="1444286" y="3830055"/>
            <a:ext cx="1260328" cy="1110171"/>
            <a:chOff x="5104472" y="1049829"/>
            <a:chExt cx="1260328" cy="1110171"/>
          </a:xfrm>
        </p:grpSpPr>
        <p:cxnSp>
          <p:nvCxnSpPr>
            <p:cNvPr id="30" name="直線コネクタ 29">
              <a:extLst>
                <a:ext uri="{FF2B5EF4-FFF2-40B4-BE49-F238E27FC236}">
                  <a16:creationId xmlns:a16="http://schemas.microsoft.com/office/drawing/2014/main" id="{B6D7F307-02B3-97D3-965B-3C2970659463}"/>
                </a:ext>
              </a:extLst>
            </p:cNvPr>
            <p:cNvCxnSpPr/>
            <p:nvPr/>
          </p:nvCxnSpPr>
          <p:spPr>
            <a:xfrm>
              <a:off x="6364800" y="1080000"/>
              <a:ext cx="0" cy="1080000"/>
            </a:xfrm>
            <a:prstGeom prst="line">
              <a:avLst/>
            </a:prstGeom>
            <a:ln w="38100">
              <a:solidFill>
                <a:srgbClr val="FF3C00"/>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C0C7ED67-EF02-C5D0-1592-05672693232A}"/>
                </a:ext>
              </a:extLst>
            </p:cNvPr>
            <p:cNvCxnSpPr/>
            <p:nvPr/>
          </p:nvCxnSpPr>
          <p:spPr>
            <a:xfrm flipH="1">
              <a:off x="5813940" y="1296000"/>
              <a:ext cx="540060" cy="0"/>
            </a:xfrm>
            <a:prstGeom prst="straightConnector1">
              <a:avLst/>
            </a:prstGeom>
            <a:ln w="38100">
              <a:solidFill>
                <a:srgbClr val="FF3C00"/>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2470836B-24FE-9639-81C1-56DC4E228267}"/>
                </a:ext>
              </a:extLst>
            </p:cNvPr>
            <p:cNvSpPr/>
            <p:nvPr/>
          </p:nvSpPr>
          <p:spPr>
            <a:xfrm>
              <a:off x="5104472" y="1049829"/>
              <a:ext cx="850537" cy="49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規制</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28" name="グループ化 27">
            <a:extLst>
              <a:ext uri="{FF2B5EF4-FFF2-40B4-BE49-F238E27FC236}">
                <a16:creationId xmlns:a16="http://schemas.microsoft.com/office/drawing/2014/main" id="{5D750C05-AA6B-AFD5-0B24-4A8F10243370}"/>
              </a:ext>
            </a:extLst>
          </p:cNvPr>
          <p:cNvGrpSpPr/>
          <p:nvPr/>
        </p:nvGrpSpPr>
        <p:grpSpPr>
          <a:xfrm>
            <a:off x="4324606" y="2242884"/>
            <a:ext cx="1864808" cy="1110171"/>
            <a:chOff x="4499992" y="1049829"/>
            <a:chExt cx="1864808" cy="1110171"/>
          </a:xfrm>
        </p:grpSpPr>
        <p:cxnSp>
          <p:nvCxnSpPr>
            <p:cNvPr id="20" name="直線コネクタ 19"/>
            <p:cNvCxnSpPr/>
            <p:nvPr/>
          </p:nvCxnSpPr>
          <p:spPr>
            <a:xfrm>
              <a:off x="6364800" y="1080000"/>
              <a:ext cx="0" cy="1080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813940" y="1296000"/>
              <a:ext cx="54006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499992" y="1049829"/>
              <a:ext cx="1455018" cy="49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規制・予防</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401603" y="2705056"/>
            <a:ext cx="7811011" cy="432049"/>
            <a:chOff x="-628042" y="2295192"/>
            <a:chExt cx="10414682" cy="576065"/>
          </a:xfrm>
        </p:grpSpPr>
        <p:sp>
          <p:nvSpPr>
            <p:cNvPr id="19" name="正方形/長方形 18"/>
            <p:cNvSpPr/>
            <p:nvPr/>
          </p:nvSpPr>
          <p:spPr>
            <a:xfrm>
              <a:off x="-628042" y="2295192"/>
              <a:ext cx="3072000" cy="576064"/>
            </a:xfrm>
            <a:prstGeom prst="rect">
              <a:avLst/>
            </a:prstGeom>
            <a:solidFill>
              <a:srgbClr val="FFC8C8"/>
            </a:solidFill>
            <a:ln w="25400">
              <a:solidFill>
                <a:srgbClr val="FF3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危険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Gefahr</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466640" y="2295192"/>
              <a:ext cx="4608000" cy="576064"/>
            </a:xfrm>
            <a:prstGeom prst="rect">
              <a:avLst/>
            </a:prstGeom>
            <a:solidFill>
              <a:srgbClr val="FFFF99"/>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リスク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Risiko</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7098640" y="2295193"/>
              <a:ext cx="2688000" cy="576064"/>
            </a:xfrm>
            <a:prstGeom prst="rect">
              <a:avLst/>
            </a:prstGeom>
            <a:solidFill>
              <a:srgbClr val="CCFFCC"/>
            </a:solidFill>
            <a:ln w="25400">
              <a:solidFill>
                <a:srgbClr val="1E82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残余リスク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Restrisiko</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33" name="正方形/長方形 32"/>
          <p:cNvSpPr/>
          <p:nvPr/>
        </p:nvSpPr>
        <p:spPr>
          <a:xfrm>
            <a:off x="184614" y="1913055"/>
            <a:ext cx="6129360" cy="4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ドイツにおける規制のイメージ</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5426FFBB-37A5-AB99-DD84-27A52999A4D4}"/>
              </a:ext>
            </a:extLst>
          </p:cNvPr>
          <p:cNvSpPr/>
          <p:nvPr/>
        </p:nvSpPr>
        <p:spPr>
          <a:xfrm>
            <a:off x="184614" y="3425055"/>
            <a:ext cx="6129360" cy="4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日本における規制のイメージ</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5" name="グループ化 34">
            <a:extLst>
              <a:ext uri="{FF2B5EF4-FFF2-40B4-BE49-F238E27FC236}">
                <a16:creationId xmlns:a16="http://schemas.microsoft.com/office/drawing/2014/main" id="{1C1075C3-7B8D-F3E7-DEEC-257E3004D50D}"/>
              </a:ext>
            </a:extLst>
          </p:cNvPr>
          <p:cNvGrpSpPr/>
          <p:nvPr/>
        </p:nvGrpSpPr>
        <p:grpSpPr>
          <a:xfrm>
            <a:off x="401603" y="4290467"/>
            <a:ext cx="7811011" cy="432049"/>
            <a:chOff x="-628042" y="2295192"/>
            <a:chExt cx="10414682" cy="576065"/>
          </a:xfrm>
        </p:grpSpPr>
        <p:sp>
          <p:nvSpPr>
            <p:cNvPr id="36" name="正方形/長方形 35">
              <a:extLst>
                <a:ext uri="{FF2B5EF4-FFF2-40B4-BE49-F238E27FC236}">
                  <a16:creationId xmlns:a16="http://schemas.microsoft.com/office/drawing/2014/main" id="{77FCE1C4-1221-F7ED-674E-EA29044E6CF6}"/>
                </a:ext>
              </a:extLst>
            </p:cNvPr>
            <p:cNvSpPr/>
            <p:nvPr/>
          </p:nvSpPr>
          <p:spPr>
            <a:xfrm>
              <a:off x="-628042" y="2295192"/>
              <a:ext cx="3072000" cy="576064"/>
            </a:xfrm>
            <a:prstGeom prst="rect">
              <a:avLst/>
            </a:prstGeom>
            <a:solidFill>
              <a:srgbClr val="FFC8C8"/>
            </a:solidFill>
            <a:ln w="25400">
              <a:solidFill>
                <a:srgbClr val="FF3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危険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Gefahr</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40A8477F-514E-8EC6-AA9D-1F1381A29D50}"/>
                </a:ext>
              </a:extLst>
            </p:cNvPr>
            <p:cNvSpPr/>
            <p:nvPr/>
          </p:nvSpPr>
          <p:spPr>
            <a:xfrm>
              <a:off x="2466640" y="2295192"/>
              <a:ext cx="4608000" cy="576064"/>
            </a:xfrm>
            <a:prstGeom prst="rect">
              <a:avLst/>
            </a:prstGeom>
            <a:solidFill>
              <a:srgbClr val="FFFF99"/>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リスク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Risiko</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6CA6AA5F-6DE5-1C5F-B552-2646C0604E4F}"/>
                </a:ext>
              </a:extLst>
            </p:cNvPr>
            <p:cNvSpPr/>
            <p:nvPr/>
          </p:nvSpPr>
          <p:spPr>
            <a:xfrm>
              <a:off x="7098640" y="2295193"/>
              <a:ext cx="2688000" cy="576064"/>
            </a:xfrm>
            <a:prstGeom prst="rect">
              <a:avLst/>
            </a:prstGeom>
            <a:solidFill>
              <a:srgbClr val="CCFFCC"/>
            </a:solidFill>
            <a:ln w="25400">
              <a:solidFill>
                <a:srgbClr val="1E82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残余リスク </a:t>
              </a: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Restrisiko</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39" name="正方形/長方形 38"/>
          <p:cNvSpPr/>
          <p:nvPr/>
        </p:nvSpPr>
        <p:spPr>
          <a:xfrm>
            <a:off x="2722614" y="2705056"/>
            <a:ext cx="3463199" cy="2023239"/>
          </a:xfrm>
          <a:prstGeom prst="rect">
            <a:avLst/>
          </a:prstGeom>
          <a:solidFill>
            <a:srgbClr val="FAFADC">
              <a:alpha val="5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万が一にも福島事故のような</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災害を起こさないためには、</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少なくとも、この部分を</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規制・予防しなければならない。</a:t>
            </a:r>
          </a:p>
        </p:txBody>
      </p:sp>
      <p:sp>
        <p:nvSpPr>
          <p:cNvPr id="40" name="吹き出し: 四角形 39">
            <a:extLst>
              <a:ext uri="{FF2B5EF4-FFF2-40B4-BE49-F238E27FC236}">
                <a16:creationId xmlns:a16="http://schemas.microsoft.com/office/drawing/2014/main" id="{6F5AF170-8D83-4BA0-98CB-4408066428FC}"/>
              </a:ext>
            </a:extLst>
          </p:cNvPr>
          <p:cNvSpPr/>
          <p:nvPr/>
        </p:nvSpPr>
        <p:spPr>
          <a:xfrm>
            <a:off x="6547660" y="1853878"/>
            <a:ext cx="2255018" cy="620951"/>
          </a:xfrm>
          <a:prstGeom prst="wedgeRectCallout">
            <a:avLst>
              <a:gd name="adj1" fmla="val -10534"/>
              <a:gd name="adj2" fmla="val 98499"/>
            </a:avLst>
          </a:prstGeom>
          <a:solidFill>
            <a:srgbClr val="FFC000"/>
          </a:solidFill>
          <a:ln>
            <a:noFill/>
          </a:ln>
          <a:effec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600" b="1" dirty="0">
                <a:ln/>
                <a:solidFill>
                  <a:schemeClr val="tx1">
                    <a:lumMod val="75000"/>
                    <a:lumOff val="25000"/>
                  </a:schemeClr>
                </a:solidFill>
                <a:latin typeface="Meiryo UI" panose="020B0604030504040204" pitchFamily="50" charset="-128"/>
                <a:ea typeface="Meiryo UI" panose="020B0604030504040204" pitchFamily="50" charset="-128"/>
              </a:rPr>
              <a:t>絶対的安全を</a:t>
            </a:r>
            <a:endPar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b="1" dirty="0">
                <a:ln/>
                <a:solidFill>
                  <a:schemeClr val="tx1">
                    <a:lumMod val="75000"/>
                    <a:lumOff val="25000"/>
                  </a:schemeClr>
                </a:solidFill>
                <a:latin typeface="Meiryo UI" panose="020B0604030504040204" pitchFamily="50" charset="-128"/>
                <a:ea typeface="Meiryo UI" panose="020B0604030504040204" pitchFamily="50" charset="-128"/>
              </a:rPr>
              <a:t>求めるものではない</a:t>
            </a:r>
            <a:endPar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5103A6FD-00A6-9949-54ED-C1D684AD32FF}"/>
              </a:ext>
            </a:extLst>
          </p:cNvPr>
          <p:cNvSpPr txBox="1"/>
          <p:nvPr/>
        </p:nvSpPr>
        <p:spPr>
          <a:xfrm>
            <a:off x="6296142" y="3318001"/>
            <a:ext cx="2555832" cy="830997"/>
          </a:xfrm>
          <a:prstGeom prst="rect">
            <a:avLst/>
          </a:prstGeom>
          <a:noFill/>
        </p:spPr>
        <p:txBody>
          <a:bodyPr wrap="square">
            <a:spAutoFit/>
          </a:bodyPr>
          <a:lstStyle/>
          <a:p>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人間の認識能力の限界からして、それ以上は排除することができないような危険</a:t>
            </a:r>
            <a:r>
              <a:rPr lang="ja-JP" altLang="en-US"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FF4BE92D-3F23-E83D-4694-A9DD9F38AA24}"/>
              </a:ext>
            </a:extLst>
          </p:cNvPr>
          <p:cNvSpPr txBox="1"/>
          <p:nvPr/>
        </p:nvSpPr>
        <p:spPr>
          <a:xfrm>
            <a:off x="6430329" y="4820962"/>
            <a:ext cx="2555832" cy="238527"/>
          </a:xfrm>
          <a:prstGeom prst="rect">
            <a:avLst/>
          </a:prstGeom>
          <a:solidFill>
            <a:srgbClr val="92D050">
              <a:alpha val="50000"/>
            </a:srgbClr>
          </a:solidFill>
        </p:spPr>
        <p:txBody>
          <a:bodyPr wrap="square" lIns="68580" tIns="34290" rIns="68580" bIns="34290" rtlCol="0" anchor="ctr">
            <a:spAutoFit/>
          </a:bodyPr>
          <a:lstStyle/>
          <a:p>
            <a:pPr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甲</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683</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p29-31</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429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Effect transition="in" filter="fade">
                                      <p:cBhvr>
                                        <p:cTn id="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DD75B-6DB7-6216-28C9-1E299F23BB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6E79DA2-F2D5-F786-0811-CCA445429BA6}"/>
              </a:ext>
            </a:extLst>
          </p:cNvPr>
          <p:cNvSpPr>
            <a:spLocks noGrp="1"/>
          </p:cNvSpPr>
          <p:nvPr>
            <p:ph type="title"/>
          </p:nvPr>
        </p:nvSpPr>
        <p:spPr/>
        <p:txBody>
          <a:bodyPr>
            <a:normAutofit/>
          </a:bodyPr>
          <a:lstStyle/>
          <a:p>
            <a:r>
              <a:rPr kumimoji="1" lang="ja-JP" altLang="en-US" sz="2800" b="1" dirty="0">
                <a:latin typeface="BIZ UDPゴシック" panose="020B0400000000000000" pitchFamily="50" charset="-128"/>
                <a:ea typeface="BIZ UDPゴシック" panose="020B0400000000000000" pitchFamily="50" charset="-128"/>
              </a:rPr>
              <a:t>第５</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おわりに</a:t>
            </a:r>
          </a:p>
        </p:txBody>
      </p:sp>
      <p:sp>
        <p:nvSpPr>
          <p:cNvPr id="5" name="スライド番号プレースホルダー 3">
            <a:extLst>
              <a:ext uri="{FF2B5EF4-FFF2-40B4-BE49-F238E27FC236}">
                <a16:creationId xmlns:a16="http://schemas.microsoft.com/office/drawing/2014/main" id="{23F42FA4-AFDF-1BC9-0F01-426E8391EDA3}"/>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28</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6688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A2514-0696-95B5-10B6-32A0670719C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767984A-10C5-3FE5-D278-92C3EFD5EBDF}"/>
              </a:ext>
            </a:extLst>
          </p:cNvPr>
          <p:cNvSpPr txBox="1">
            <a:spLocks/>
          </p:cNvSpPr>
          <p:nvPr/>
        </p:nvSpPr>
        <p:spPr>
          <a:xfrm>
            <a:off x="0" y="0"/>
            <a:ext cx="9144000" cy="270000"/>
          </a:xfrm>
          <a:prstGeom prst="rect">
            <a:avLst/>
          </a:prstGeom>
          <a:noFill/>
        </p:spPr>
        <p:txBody>
          <a:bodyPr wrap="square" rtlCol="0">
            <a:noAutofit/>
          </a:bodyPr>
          <a:lstStyle/>
          <a:p>
            <a:r>
              <a:rPr lang="ja-JP" altLang="en-US" sz="1200" b="1" dirty="0">
                <a:solidFill>
                  <a:schemeClr val="bg1"/>
                </a:solidFill>
                <a:latin typeface="Meiryo UI" panose="020B0604030504040204" pitchFamily="50" charset="-128"/>
                <a:ea typeface="Meiryo UI" panose="020B0604030504040204" pitchFamily="50" charset="-128"/>
              </a:rPr>
              <a:t>第５</a:t>
            </a:r>
            <a:r>
              <a:rPr lang="en-US" altLang="ja-JP" sz="12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おわりに</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3061FFAD-E515-EB6B-AA63-8C5AAD515C74}"/>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29</a:t>
            </a:fld>
            <a:endParaRPr kumimoji="1" lang="ja-JP" altLang="en-US" sz="12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95777E10-136E-4A22-2399-80B7B5659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 y="2414219"/>
            <a:ext cx="1525804" cy="2670156"/>
          </a:xfrm>
          <a:prstGeom prst="rect">
            <a:avLst/>
          </a:prstGeom>
        </p:spPr>
      </p:pic>
      <p:sp>
        <p:nvSpPr>
          <p:cNvPr id="9" name="コンテンツ プレースホルダー 2">
            <a:extLst>
              <a:ext uri="{FF2B5EF4-FFF2-40B4-BE49-F238E27FC236}">
                <a16:creationId xmlns:a16="http://schemas.microsoft.com/office/drawing/2014/main" id="{A80F4A41-8BD3-0BBD-81C5-F8D1E975D9A9}"/>
              </a:ext>
            </a:extLst>
          </p:cNvPr>
          <p:cNvSpPr txBox="1">
            <a:spLocks/>
          </p:cNvSpPr>
          <p:nvPr/>
        </p:nvSpPr>
        <p:spPr bwMode="auto">
          <a:xfrm>
            <a:off x="1546896" y="2322296"/>
            <a:ext cx="7560840" cy="2769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90488" indent="-90488">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「あれは、当時の</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私の社会観念</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です」「これについては、いま、</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反</a:t>
            </a:r>
            <a:endParaRPr lang="en-US" altLang="ja-JP"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90488" indent="-90488">
              <a:spcBef>
                <a:spcPts val="0"/>
              </a:spcBef>
              <a:buNone/>
            </a:pP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省する気持ち</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があります。わたしは裁判⻑をしていたとき、</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なんで</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marL="90488" indent="-90488">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住⺠はそんなことを恐れているんだ？</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気にするのはおかしいだろう</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p>
          <a:p>
            <a:pPr marL="90488" indent="-90488">
              <a:spcBef>
                <a:spcPts val="0"/>
              </a:spcBef>
              <a:buNone/>
            </a:pP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と思っていました。その程度だったらいいじゃないかと考え、</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無視し得る程度</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という表現に⾄ったのです」</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marL="90488" indent="-90488">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かろうじて⼤丈夫だった。でも危険性は⾼かったんだなあと、</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ぞっとしました</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。それが、判決をした者としての率直な実感です</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わたしも</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⾒通しにおいて誤った</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わけです。」「</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⾃分の出した判決は正しかったのか、正しくなかったのかと考え続ける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。そして、正しくないと結論づけたら反省する。」「法律家として⼀⽣背負っていく問題だろうと思っています」</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1D079360-2BDB-76E9-B18F-3034CBFB333C}"/>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福島第一原発事故と、現実の原規委・電力事業者の状況を直視して、真剣に考えていただきたい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1B868B4B-717F-4F46-8A24-78667291B7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611" y="693683"/>
            <a:ext cx="1619885" cy="2159635"/>
          </a:xfrm>
          <a:prstGeom prst="rect">
            <a:avLst/>
          </a:prstGeom>
          <a:noFill/>
          <a:ln>
            <a:noFill/>
          </a:ln>
        </p:spPr>
      </p:pic>
      <p:sp>
        <p:nvSpPr>
          <p:cNvPr id="12" name="テキスト ボックス 11">
            <a:extLst>
              <a:ext uri="{FF2B5EF4-FFF2-40B4-BE49-F238E27FC236}">
                <a16:creationId xmlns:a16="http://schemas.microsoft.com/office/drawing/2014/main" id="{3435E01B-DAEE-3A0C-8AAC-7FECF1CAAFDA}"/>
              </a:ext>
            </a:extLst>
          </p:cNvPr>
          <p:cNvSpPr txBox="1"/>
          <p:nvPr/>
        </p:nvSpPr>
        <p:spPr>
          <a:xfrm>
            <a:off x="7211700" y="2853318"/>
            <a:ext cx="2029709" cy="230832"/>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ドイツ連邦行政裁判所</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Nolte</a:t>
            </a:r>
            <a:r>
              <a:rPr lang="ja-JP" altLang="en-US" sz="900" dirty="0">
                <a:latin typeface="BIZ UDPゴシック" panose="020B0400000000000000" pitchFamily="50" charset="-128"/>
                <a:ea typeface="BIZ UDPゴシック" panose="020B0400000000000000" pitchFamily="50" charset="-128"/>
              </a:rPr>
              <a:t>裁判長</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3" name="コンテンツ プレースホルダー 2">
            <a:extLst>
              <a:ext uri="{FF2B5EF4-FFF2-40B4-BE49-F238E27FC236}">
                <a16:creationId xmlns:a16="http://schemas.microsoft.com/office/drawing/2014/main" id="{88CF848F-17B2-C1B1-9605-A82D9BDD6608}"/>
              </a:ext>
            </a:extLst>
          </p:cNvPr>
          <p:cNvSpPr txBox="1">
            <a:spLocks/>
          </p:cNvSpPr>
          <p:nvPr/>
        </p:nvSpPr>
        <p:spPr bwMode="auto">
          <a:xfrm>
            <a:off x="121544" y="627534"/>
            <a:ext cx="7211698"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85725" indent="-85725">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「（ヴイール判決を踏まえ）</a:t>
            </a:r>
            <a:r>
              <a:rPr lang="en-US" altLang="ja-JP"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全ての学説</a:t>
            </a:r>
            <a:r>
              <a:rPr lang="en-US" altLang="ja-JP"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を行政が考慮しているかどうかを検討するのが司法判断の中枢</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になる」「⾏政側が、今まで</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6m</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の津波しかなかったので、これからも</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6m</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の津波しか来ないだろうと判断するのは、ドイツでは恣意的な判断、不⼗分な判断と評価されると思う」</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marL="85725" indent="-85725">
              <a:spcBef>
                <a:spcPts val="0"/>
              </a:spcBef>
              <a:buNone/>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「ドイツは福島に学んで原発をやめた。福島事故の当事国である</a:t>
            </a:r>
            <a:r>
              <a:rPr lang="ja-JP" altLang="en-US" sz="20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⽇本は、なぜ今でも原発を続けているのか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38B6445-0006-8700-7371-F9B2A31A912B}"/>
              </a:ext>
            </a:extLst>
          </p:cNvPr>
          <p:cNvSpPr txBox="1"/>
          <p:nvPr/>
        </p:nvSpPr>
        <p:spPr>
          <a:xfrm>
            <a:off x="5580112" y="1534973"/>
            <a:ext cx="1525804" cy="238527"/>
          </a:xfrm>
          <a:prstGeom prst="rect">
            <a:avLst/>
          </a:prstGeom>
          <a:solidFill>
            <a:srgbClr val="92D050">
              <a:alpha val="50000"/>
            </a:srgbClr>
          </a:solidFill>
        </p:spPr>
        <p:txBody>
          <a:bodyPr wrap="square" lIns="68580" tIns="34290" rIns="68580" bIns="34290" rtlCol="0" anchor="ctr">
            <a:spAutoFit/>
          </a:bodyPr>
          <a:lstStyle/>
          <a:p>
            <a:pPr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甲</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191</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p42</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47</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B52DC91-22EB-1FE5-0039-EE6A841C0AAC}"/>
              </a:ext>
            </a:extLst>
          </p:cNvPr>
          <p:cNvSpPr txBox="1"/>
          <p:nvPr/>
        </p:nvSpPr>
        <p:spPr>
          <a:xfrm>
            <a:off x="7416611" y="4867036"/>
            <a:ext cx="1525804" cy="238527"/>
          </a:xfrm>
          <a:prstGeom prst="rect">
            <a:avLst/>
          </a:prstGeom>
          <a:solidFill>
            <a:srgbClr val="92D050">
              <a:alpha val="50000"/>
            </a:srgbClr>
          </a:solidFill>
        </p:spPr>
        <p:txBody>
          <a:bodyPr wrap="square" lIns="68580" tIns="34290" rIns="68580" bIns="34290" rtlCol="0" anchor="ctr">
            <a:spAutoFit/>
          </a:bodyPr>
          <a:lstStyle/>
          <a:p>
            <a:pPr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甲</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168</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p50-55</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02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BB0D-58C4-8845-B042-1A7D243DE66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D78AD8-EF9E-CDDB-1BE9-D476CCFB8408}"/>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控訴理由書第</a:t>
            </a:r>
            <a:r>
              <a:rPr kumimoji="1" lang="en-US" altLang="ja-JP" sz="1200" b="1" dirty="0">
                <a:solidFill>
                  <a:schemeClr val="bg1"/>
                </a:solidFill>
                <a:latin typeface="Meiryo UI" panose="020B0604030504040204" pitchFamily="50" charset="-128"/>
                <a:ea typeface="Meiryo UI" panose="020B0604030504040204" pitchFamily="50" charset="-128"/>
              </a:rPr>
              <a:t>1</a:t>
            </a:r>
            <a:r>
              <a:rPr kumimoji="1" lang="ja-JP" altLang="en-US" sz="1200" b="1" dirty="0">
                <a:solidFill>
                  <a:schemeClr val="bg1"/>
                </a:solidFill>
                <a:latin typeface="Meiryo UI" panose="020B0604030504040204" pitchFamily="50" charset="-128"/>
                <a:ea typeface="Meiryo UI" panose="020B0604030504040204" pitchFamily="50" charset="-128"/>
              </a:rPr>
              <a:t>部の概要と本説明の内容</a:t>
            </a:r>
          </a:p>
        </p:txBody>
      </p:sp>
      <p:sp>
        <p:nvSpPr>
          <p:cNvPr id="5" name="スライド番号プレースホルダー 3">
            <a:extLst>
              <a:ext uri="{FF2B5EF4-FFF2-40B4-BE49-F238E27FC236}">
                <a16:creationId xmlns:a16="http://schemas.microsoft.com/office/drawing/2014/main" id="{94F15249-E5CA-95D2-CAE5-8E5281D36CEC}"/>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3</a:t>
            </a:fld>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41AC22E-36DB-CAC8-0198-9D389D71BF56}"/>
              </a:ext>
            </a:extLst>
          </p:cNvPr>
          <p:cNvSpPr txBox="1"/>
          <p:nvPr/>
        </p:nvSpPr>
        <p:spPr>
          <a:xfrm>
            <a:off x="179512" y="360000"/>
            <a:ext cx="8784976" cy="4601260"/>
          </a:xfrm>
          <a:prstGeom prst="rect">
            <a:avLst/>
          </a:prstGeom>
          <a:noFill/>
        </p:spPr>
        <p:txBody>
          <a:bodyPr wrap="square"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第</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１</a:t>
            </a:r>
            <a:r>
              <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はじめに</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p10</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第２ 原判決の概要</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p14</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rgbClr val="FF3C00"/>
                </a:solidFill>
                <a:latin typeface="Meiryo UI" panose="020B0604030504040204" pitchFamily="50" charset="-128"/>
                <a:ea typeface="Meiryo UI" panose="020B0604030504040204" pitchFamily="50" charset="-128"/>
              </a:rPr>
              <a:t>第３ 求められる司法審査の在り方</a:t>
            </a:r>
            <a:r>
              <a:rPr lang="ja-JP" altLang="en-US" sz="1050" b="1" dirty="0">
                <a:solidFill>
                  <a:srgbClr val="FF3C00"/>
                </a:solidFill>
                <a:latin typeface="Meiryo UI" panose="020B0604030504040204" pitchFamily="50" charset="-128"/>
                <a:ea typeface="Meiryo UI" panose="020B0604030504040204" pitchFamily="50" charset="-128"/>
              </a:rPr>
              <a:t>（</a:t>
            </a:r>
            <a:r>
              <a:rPr lang="en-US" altLang="ja-JP" sz="1050" b="1" dirty="0">
                <a:solidFill>
                  <a:srgbClr val="FF3C00"/>
                </a:solidFill>
                <a:latin typeface="Meiryo UI" panose="020B0604030504040204" pitchFamily="50" charset="-128"/>
                <a:ea typeface="Meiryo UI" panose="020B0604030504040204" pitchFamily="50" charset="-128"/>
              </a:rPr>
              <a:t>p19</a:t>
            </a:r>
            <a:r>
              <a:rPr lang="ja-JP" altLang="en-US" sz="1050" b="1" dirty="0">
                <a:solidFill>
                  <a:srgbClr val="FF3C00"/>
                </a:solidFill>
                <a:latin typeface="Meiryo UI" panose="020B0604030504040204" pitchFamily="50" charset="-128"/>
                <a:ea typeface="Meiryo UI" panose="020B0604030504040204" pitchFamily="50" charset="-128"/>
              </a:rPr>
              <a:t>）</a:t>
            </a:r>
            <a:endParaRPr lang="en-US" altLang="ja-JP" sz="1050" b="1" dirty="0">
              <a:solidFill>
                <a:srgbClr val="FF3C00"/>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１　「安全」が確保されない原発の稼働は差し止められるべきこと</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p19</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２　原発のリスクの許容性</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p21</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３　原発におけるリスクの所在（便益とリスクの偏在）</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p22</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４　「受忍せざるを得ないといえる限度まで低減されていること」の具体的内容及び判断基準</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p23</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５　主張立証責任の分配</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p34</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６　各防護レベルにおいて万全を期しているかを評価するための具体的判断基準</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p36</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8572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７　まとめ</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p46</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第４ 原判決の不当性</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p48</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9207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１　相対的安全と社会通念、新規制基準の考え方の不合理性</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p48</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92075"/>
            <a:r>
              <a:rPr lang="ja-JP" altLang="en-US" sz="1200" b="1" dirty="0">
                <a:solidFill>
                  <a:srgbClr val="FF3C00"/>
                </a:solidFill>
                <a:latin typeface="Meiryo UI" panose="020B0604030504040204" pitchFamily="50" charset="-128"/>
                <a:ea typeface="Meiryo UI" panose="020B0604030504040204" pitchFamily="50" charset="-128"/>
              </a:rPr>
              <a:t>２　原規委の独立性等と専門技術的裁量の範囲</a:t>
            </a:r>
            <a:r>
              <a:rPr lang="ja-JP" altLang="en-US" sz="900" b="1" dirty="0">
                <a:solidFill>
                  <a:srgbClr val="FF3C00"/>
                </a:solidFill>
                <a:latin typeface="Meiryo UI" panose="020B0604030504040204" pitchFamily="50" charset="-128"/>
                <a:ea typeface="Meiryo UI" panose="020B0604030504040204" pitchFamily="50" charset="-128"/>
              </a:rPr>
              <a:t>（</a:t>
            </a:r>
            <a:r>
              <a:rPr lang="en-US" altLang="ja-JP" sz="900" b="1" dirty="0">
                <a:solidFill>
                  <a:srgbClr val="FF3C00"/>
                </a:solidFill>
                <a:latin typeface="Meiryo UI" panose="020B0604030504040204" pitchFamily="50" charset="-128"/>
                <a:ea typeface="Meiryo UI" panose="020B0604030504040204" pitchFamily="50" charset="-128"/>
              </a:rPr>
              <a:t>p53</a:t>
            </a:r>
            <a:r>
              <a:rPr lang="ja-JP" altLang="en-US" sz="900" b="1" dirty="0">
                <a:solidFill>
                  <a:srgbClr val="FF3C00"/>
                </a:solidFill>
                <a:latin typeface="Meiryo UI" panose="020B0604030504040204" pitchFamily="50" charset="-128"/>
                <a:ea typeface="Meiryo UI" panose="020B0604030504040204" pitchFamily="50" charset="-128"/>
              </a:rPr>
              <a:t>）</a:t>
            </a:r>
            <a:endParaRPr lang="en-US" altLang="ja-JP" sz="900" b="1" dirty="0">
              <a:solidFill>
                <a:srgbClr val="FF3C00"/>
              </a:solidFill>
              <a:latin typeface="Meiryo UI" panose="020B0604030504040204" pitchFamily="50" charset="-128"/>
              <a:ea typeface="Meiryo UI" panose="020B0604030504040204" pitchFamily="50" charset="-128"/>
            </a:endParaRPr>
          </a:p>
          <a:p>
            <a:pPr marL="361950" indent="-92075"/>
            <a:r>
              <a:rPr lang="ja-JP" altLang="en-US" sz="1200" b="1" dirty="0">
                <a:solidFill>
                  <a:srgbClr val="FF3C00"/>
                </a:solidFill>
                <a:latin typeface="Meiryo UI" panose="020B0604030504040204" pitchFamily="50" charset="-128"/>
                <a:ea typeface="Meiryo UI" panose="020B0604030504040204" pitchFamily="50" charset="-128"/>
              </a:rPr>
              <a:t>３　原規委の策定する基準が社会通念を具体化している等の点</a:t>
            </a:r>
            <a:r>
              <a:rPr lang="ja-JP" altLang="en-US" sz="900" b="1" dirty="0">
                <a:solidFill>
                  <a:srgbClr val="FF3C00"/>
                </a:solidFill>
                <a:latin typeface="Meiryo UI" panose="020B0604030504040204" pitchFamily="50" charset="-128"/>
                <a:ea typeface="Meiryo UI" panose="020B0604030504040204" pitchFamily="50" charset="-128"/>
              </a:rPr>
              <a:t>（</a:t>
            </a:r>
            <a:r>
              <a:rPr lang="en-US" altLang="ja-JP" sz="900" b="1" dirty="0">
                <a:solidFill>
                  <a:srgbClr val="FF3C00"/>
                </a:solidFill>
                <a:latin typeface="Meiryo UI" panose="020B0604030504040204" pitchFamily="50" charset="-128"/>
                <a:ea typeface="Meiryo UI" panose="020B0604030504040204" pitchFamily="50" charset="-128"/>
              </a:rPr>
              <a:t>p57</a:t>
            </a:r>
            <a:r>
              <a:rPr lang="ja-JP" altLang="en-US" sz="900" b="1" dirty="0">
                <a:solidFill>
                  <a:srgbClr val="FF3C00"/>
                </a:solidFill>
                <a:latin typeface="Meiryo UI" panose="020B0604030504040204" pitchFamily="50" charset="-128"/>
                <a:ea typeface="Meiryo UI" panose="020B0604030504040204" pitchFamily="50" charset="-128"/>
              </a:rPr>
              <a:t>）</a:t>
            </a:r>
            <a:endParaRPr lang="en-US" altLang="ja-JP" sz="900" b="1" dirty="0">
              <a:solidFill>
                <a:srgbClr val="FF3C00"/>
              </a:solidFill>
              <a:latin typeface="Meiryo UI" panose="020B0604030504040204" pitchFamily="50" charset="-128"/>
              <a:ea typeface="Meiryo UI" panose="020B0604030504040204" pitchFamily="50" charset="-128"/>
            </a:endParaRPr>
          </a:p>
          <a:p>
            <a:pPr marL="361950" indent="-9207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４　主張立証責任に関する実質的根拠や内容</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p60</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92075"/>
            <a:r>
              <a:rPr lang="ja-JP" altLang="en-US" sz="1200" b="1" dirty="0">
                <a:solidFill>
                  <a:srgbClr val="FF3C00"/>
                </a:solidFill>
                <a:latin typeface="Meiryo UI" panose="020B0604030504040204" pitchFamily="50" charset="-128"/>
                <a:ea typeface="Meiryo UI" panose="020B0604030504040204" pitchFamily="50" charset="-128"/>
              </a:rPr>
              <a:t>５　原発の安全における合理性について</a:t>
            </a:r>
            <a:r>
              <a:rPr lang="ja-JP" altLang="en-US" sz="900" b="1" dirty="0">
                <a:solidFill>
                  <a:srgbClr val="FF3C00"/>
                </a:solidFill>
                <a:latin typeface="Meiryo UI" panose="020B0604030504040204" pitchFamily="50" charset="-128"/>
                <a:ea typeface="Meiryo UI" panose="020B0604030504040204" pitchFamily="50" charset="-128"/>
              </a:rPr>
              <a:t>（</a:t>
            </a:r>
            <a:r>
              <a:rPr lang="en-US" altLang="ja-JP" sz="900" b="1" dirty="0">
                <a:solidFill>
                  <a:srgbClr val="FF3C00"/>
                </a:solidFill>
                <a:latin typeface="Meiryo UI" panose="020B0604030504040204" pitchFamily="50" charset="-128"/>
                <a:ea typeface="Meiryo UI" panose="020B0604030504040204" pitchFamily="50" charset="-128"/>
              </a:rPr>
              <a:t>p63</a:t>
            </a:r>
            <a:r>
              <a:rPr lang="ja-JP" altLang="en-US" sz="900" b="1" dirty="0">
                <a:solidFill>
                  <a:srgbClr val="FF3C00"/>
                </a:solidFill>
                <a:latin typeface="Meiryo UI" panose="020B0604030504040204" pitchFamily="50" charset="-128"/>
                <a:ea typeface="Meiryo UI" panose="020B0604030504040204" pitchFamily="50" charset="-128"/>
              </a:rPr>
              <a:t>）</a:t>
            </a:r>
            <a:endParaRPr lang="en-US" altLang="ja-JP" sz="900" b="1" dirty="0">
              <a:solidFill>
                <a:srgbClr val="FF3C00"/>
              </a:solidFill>
              <a:latin typeface="Meiryo UI" panose="020B0604030504040204" pitchFamily="50" charset="-128"/>
              <a:ea typeface="Meiryo UI" panose="020B0604030504040204" pitchFamily="50" charset="-128"/>
            </a:endParaRPr>
          </a:p>
          <a:p>
            <a:pPr marL="361950" indent="-92075"/>
            <a:r>
              <a:rPr lang="ja-JP" altLang="en-US" sz="1200" b="1" dirty="0">
                <a:solidFill>
                  <a:srgbClr val="FF3C00"/>
                </a:solidFill>
                <a:latin typeface="Meiryo UI" panose="020B0604030504040204" pitchFamily="50" charset="-128"/>
                <a:ea typeface="Meiryo UI" panose="020B0604030504040204" pitchFamily="50" charset="-128"/>
              </a:rPr>
              <a:t>６　ドイツにおける判断枠組みを採用しない点</a:t>
            </a:r>
            <a:r>
              <a:rPr lang="ja-JP" altLang="en-US" sz="900" b="1" dirty="0">
                <a:solidFill>
                  <a:srgbClr val="FF3C00"/>
                </a:solidFill>
                <a:latin typeface="Meiryo UI" panose="020B0604030504040204" pitchFamily="50" charset="-128"/>
                <a:ea typeface="Meiryo UI" panose="020B0604030504040204" pitchFamily="50" charset="-128"/>
              </a:rPr>
              <a:t>（</a:t>
            </a:r>
            <a:r>
              <a:rPr lang="en-US" altLang="ja-JP" sz="900" b="1" dirty="0">
                <a:solidFill>
                  <a:srgbClr val="FF3C00"/>
                </a:solidFill>
                <a:latin typeface="Meiryo UI" panose="020B0604030504040204" pitchFamily="50" charset="-128"/>
                <a:ea typeface="Meiryo UI" panose="020B0604030504040204" pitchFamily="50" charset="-128"/>
              </a:rPr>
              <a:t>p66</a:t>
            </a:r>
            <a:r>
              <a:rPr lang="ja-JP" altLang="en-US" sz="900" b="1" dirty="0">
                <a:solidFill>
                  <a:srgbClr val="FF3C00"/>
                </a:solidFill>
                <a:latin typeface="Meiryo UI" panose="020B0604030504040204" pitchFamily="50" charset="-128"/>
                <a:ea typeface="Meiryo UI" panose="020B0604030504040204" pitchFamily="50" charset="-128"/>
              </a:rPr>
              <a:t>）</a:t>
            </a:r>
            <a:endParaRPr lang="en-US" altLang="ja-JP" sz="900" b="1" dirty="0">
              <a:solidFill>
                <a:srgbClr val="FF3C00"/>
              </a:solidFill>
              <a:latin typeface="Meiryo UI" panose="020B0604030504040204" pitchFamily="50" charset="-128"/>
              <a:ea typeface="Meiryo UI" panose="020B0604030504040204" pitchFamily="50" charset="-128"/>
            </a:endParaRPr>
          </a:p>
          <a:p>
            <a:pPr marL="361950" indent="-9207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７　原発の必要性・公益性に関する判断</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p69</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92075"/>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８　福島第一原発事故被害を踏まえるべきこと</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900" b="1" dirty="0">
                <a:solidFill>
                  <a:schemeClr val="tx1">
                    <a:lumMod val="75000"/>
                    <a:lumOff val="25000"/>
                  </a:schemeClr>
                </a:solidFill>
                <a:latin typeface="Meiryo UI" panose="020B0604030504040204" pitchFamily="50" charset="-128"/>
                <a:ea typeface="Meiryo UI" panose="020B0604030504040204" pitchFamily="50" charset="-128"/>
              </a:rPr>
              <a:t>p71</a:t>
            </a:r>
            <a:r>
              <a:rPr lang="ja-JP" altLang="en-US" sz="9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9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第５ 終わりに</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現実の原規委を直視すべきこと</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p75</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吹き出し: 折線 (強調線付き) 18">
            <a:extLst>
              <a:ext uri="{FF2B5EF4-FFF2-40B4-BE49-F238E27FC236}">
                <a16:creationId xmlns:a16="http://schemas.microsoft.com/office/drawing/2014/main" id="{635F9A93-C06D-3466-14E0-A62F6D5C3CC7}"/>
              </a:ext>
            </a:extLst>
          </p:cNvPr>
          <p:cNvSpPr/>
          <p:nvPr/>
        </p:nvSpPr>
        <p:spPr>
          <a:xfrm>
            <a:off x="4211960" y="643452"/>
            <a:ext cx="2664296" cy="385943"/>
          </a:xfrm>
          <a:prstGeom prst="accentCallout2">
            <a:avLst>
              <a:gd name="adj1" fmla="val 18750"/>
              <a:gd name="adj2" fmla="val -1915"/>
              <a:gd name="adj3" fmla="val 18750"/>
              <a:gd name="adj4" fmla="val -13598"/>
              <a:gd name="adj5" fmla="val 146961"/>
              <a:gd name="adj6" fmla="val -37610"/>
            </a:avLst>
          </a:prstGeom>
          <a:solidFill>
            <a:srgbClr val="FFFFCC"/>
          </a:solidFill>
          <a:ln>
            <a:solidFill>
              <a:srgbClr val="B4B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646400"/>
                </a:solidFill>
                <a:latin typeface="BIZ UDPゴシック" panose="020B0400000000000000" pitchFamily="50" charset="-128"/>
                <a:ea typeface="BIZ UDPゴシック" panose="020B0400000000000000" pitchFamily="50" charset="-128"/>
              </a:rPr>
              <a:t>「第１」で説明</a:t>
            </a:r>
          </a:p>
        </p:txBody>
      </p:sp>
      <p:sp>
        <p:nvSpPr>
          <p:cNvPr id="21" name="吹き出し: 折線 (強調線付き) 20">
            <a:extLst>
              <a:ext uri="{FF2B5EF4-FFF2-40B4-BE49-F238E27FC236}">
                <a16:creationId xmlns:a16="http://schemas.microsoft.com/office/drawing/2014/main" id="{4FDF49EA-CB04-8E32-5F03-7171B1971326}"/>
              </a:ext>
            </a:extLst>
          </p:cNvPr>
          <p:cNvSpPr/>
          <p:nvPr/>
        </p:nvSpPr>
        <p:spPr>
          <a:xfrm>
            <a:off x="5565816" y="2609384"/>
            <a:ext cx="2664296" cy="385943"/>
          </a:xfrm>
          <a:prstGeom prst="accentCallout2">
            <a:avLst>
              <a:gd name="adj1" fmla="val 57927"/>
              <a:gd name="adj2" fmla="val -2185"/>
              <a:gd name="adj3" fmla="val 54196"/>
              <a:gd name="adj4" fmla="val -34947"/>
              <a:gd name="adj5" fmla="val 183801"/>
              <a:gd name="adj6" fmla="val -56189"/>
            </a:avLst>
          </a:prstGeom>
          <a:solidFill>
            <a:srgbClr val="FFFFCC"/>
          </a:solidFill>
          <a:ln>
            <a:solidFill>
              <a:srgbClr val="B4B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646400"/>
                </a:solidFill>
                <a:latin typeface="BIZ UDPゴシック" panose="020B0400000000000000" pitchFamily="50" charset="-128"/>
                <a:ea typeface="BIZ UDPゴシック" panose="020B0400000000000000" pitchFamily="50" charset="-128"/>
              </a:rPr>
              <a:t>「第２」で説明</a:t>
            </a:r>
          </a:p>
        </p:txBody>
      </p:sp>
      <p:sp>
        <p:nvSpPr>
          <p:cNvPr id="22" name="吹き出し: 折線 (強調線付き) 21">
            <a:extLst>
              <a:ext uri="{FF2B5EF4-FFF2-40B4-BE49-F238E27FC236}">
                <a16:creationId xmlns:a16="http://schemas.microsoft.com/office/drawing/2014/main" id="{F2E1F95F-103B-59E5-634C-222679C82EFA}"/>
              </a:ext>
            </a:extLst>
          </p:cNvPr>
          <p:cNvSpPr/>
          <p:nvPr/>
        </p:nvSpPr>
        <p:spPr>
          <a:xfrm>
            <a:off x="5868144" y="3219821"/>
            <a:ext cx="2664296" cy="385943"/>
          </a:xfrm>
          <a:prstGeom prst="accentCallout2">
            <a:avLst>
              <a:gd name="adj1" fmla="val 18750"/>
              <a:gd name="adj2" fmla="val -1915"/>
              <a:gd name="adj3" fmla="val 18750"/>
              <a:gd name="adj4" fmla="val -13598"/>
              <a:gd name="adj5" fmla="val 64201"/>
              <a:gd name="adj6" fmla="val -32792"/>
            </a:avLst>
          </a:prstGeom>
          <a:solidFill>
            <a:srgbClr val="FFFFCC"/>
          </a:solidFill>
          <a:ln>
            <a:solidFill>
              <a:srgbClr val="B4B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646400"/>
                </a:solidFill>
                <a:latin typeface="BIZ UDPゴシック" panose="020B0400000000000000" pitchFamily="50" charset="-128"/>
                <a:ea typeface="BIZ UDPゴシック" panose="020B0400000000000000" pitchFamily="50" charset="-128"/>
              </a:rPr>
              <a:t>「第３」で説明</a:t>
            </a:r>
          </a:p>
        </p:txBody>
      </p:sp>
      <p:sp>
        <p:nvSpPr>
          <p:cNvPr id="23" name="吹き出し: 折線 (強調線付き) 22">
            <a:extLst>
              <a:ext uri="{FF2B5EF4-FFF2-40B4-BE49-F238E27FC236}">
                <a16:creationId xmlns:a16="http://schemas.microsoft.com/office/drawing/2014/main" id="{B1681F4D-44D3-8B06-0720-01916FC252AA}"/>
              </a:ext>
            </a:extLst>
          </p:cNvPr>
          <p:cNvSpPr/>
          <p:nvPr/>
        </p:nvSpPr>
        <p:spPr>
          <a:xfrm>
            <a:off x="5004048" y="3897569"/>
            <a:ext cx="2664296" cy="385943"/>
          </a:xfrm>
          <a:prstGeom prst="accentCallout2">
            <a:avLst>
              <a:gd name="adj1" fmla="val 74610"/>
              <a:gd name="adj2" fmla="val -1636"/>
              <a:gd name="adj3" fmla="val 72684"/>
              <a:gd name="adj4" fmla="val -30061"/>
              <a:gd name="adj5" fmla="val 18844"/>
              <a:gd name="adj6" fmla="val -48339"/>
            </a:avLst>
          </a:prstGeom>
          <a:solidFill>
            <a:srgbClr val="FFFFCC"/>
          </a:solidFill>
          <a:ln>
            <a:solidFill>
              <a:srgbClr val="B4B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646400"/>
                </a:solidFill>
                <a:latin typeface="BIZ UDPゴシック" panose="020B0400000000000000" pitchFamily="50" charset="-128"/>
                <a:ea typeface="BIZ UDPゴシック" panose="020B0400000000000000" pitchFamily="50" charset="-128"/>
              </a:rPr>
              <a:t>「第４」</a:t>
            </a:r>
            <a:r>
              <a:rPr kumimoji="1" lang="ja-JP" altLang="en-US" b="1" dirty="0">
                <a:solidFill>
                  <a:srgbClr val="646400"/>
                </a:solidFill>
                <a:latin typeface="BIZ UDPゴシック" panose="020B0400000000000000" pitchFamily="50" charset="-128"/>
                <a:ea typeface="BIZ UDPゴシック" panose="020B0400000000000000" pitchFamily="50" charset="-128"/>
              </a:rPr>
              <a:t>で説明</a:t>
            </a:r>
          </a:p>
        </p:txBody>
      </p:sp>
    </p:spTree>
    <p:extLst>
      <p:ext uri="{BB962C8B-B14F-4D97-AF65-F5344CB8AC3E}">
        <p14:creationId xmlns:p14="http://schemas.microsoft.com/office/powerpoint/2010/main" val="183897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B86C9-5154-9D5D-AC2A-3758EE00CE73}"/>
              </a:ext>
            </a:extLst>
          </p:cNvPr>
          <p:cNvSpPr>
            <a:spLocks noGrp="1"/>
          </p:cNvSpPr>
          <p:nvPr>
            <p:ph type="title"/>
          </p:nvPr>
        </p:nvSpPr>
        <p:spPr/>
        <p:txBody>
          <a:bodyPr>
            <a:normAutofit/>
          </a:bodyPr>
          <a:lstStyle/>
          <a:p>
            <a:r>
              <a:rPr kumimoji="1" lang="ja-JP" altLang="en-US" sz="2800" b="1" dirty="0">
                <a:latin typeface="BIZ UDPゴシック" panose="020B0400000000000000" pitchFamily="50" charset="-128"/>
                <a:ea typeface="BIZ UDPゴシック" panose="020B0400000000000000" pitchFamily="50" charset="-128"/>
              </a:rPr>
              <a:t>第</a:t>
            </a:r>
            <a:r>
              <a:rPr lang="ja-JP" altLang="en-US" sz="2800" b="1" dirty="0">
                <a:latin typeface="BIZ UDPゴシック" panose="020B0400000000000000" pitchFamily="50" charset="-128"/>
                <a:ea typeface="BIZ UDPゴシック" panose="020B0400000000000000" pitchFamily="50" charset="-128"/>
              </a:rPr>
              <a:t>１</a:t>
            </a:r>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求められる司法審査の在り方（第３）</a:t>
            </a:r>
          </a:p>
        </p:txBody>
      </p:sp>
      <p:sp>
        <p:nvSpPr>
          <p:cNvPr id="5" name="スライド番号プレースホルダー 3">
            <a:extLst>
              <a:ext uri="{FF2B5EF4-FFF2-40B4-BE49-F238E27FC236}">
                <a16:creationId xmlns:a16="http://schemas.microsoft.com/office/drawing/2014/main" id="{84A07B38-FB17-9741-B308-8FFEF9FA7041}"/>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4</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426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12E1-F0D3-13A2-5A1D-5FD9E61A5F00}"/>
            </a:ext>
          </a:extLst>
        </p:cNvPr>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3240BF87-6AE9-73F7-A2DB-88E358C7466A}"/>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「災害の防止上支障がない」の意義</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EDF0E1CA-D259-DABB-65C9-F554119440D0}"/>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4DD921-3362-36A1-051C-46236E426185}"/>
              </a:ext>
            </a:extLst>
          </p:cNvPr>
          <p:cNvSpPr txBox="1"/>
          <p:nvPr/>
        </p:nvSpPr>
        <p:spPr>
          <a:xfrm>
            <a:off x="360000" y="648000"/>
            <a:ext cx="8424000" cy="338554"/>
          </a:xfrm>
          <a:prstGeom prst="rect">
            <a:avLst/>
          </a:prstGeom>
          <a:noFill/>
        </p:spPr>
        <p:txBody>
          <a:bodyPr wrap="square">
            <a:spAutoFit/>
          </a:bodyPr>
          <a:lstStyle/>
          <a:p>
            <a:pPr marL="180975" indent="-180975"/>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「災害の防止上支障がない」＝「安全が確保されている」　➡　安全とは？</a:t>
            </a:r>
          </a:p>
        </p:txBody>
      </p:sp>
      <p:sp>
        <p:nvSpPr>
          <p:cNvPr id="16" name="四角形: 角を丸くする 15">
            <a:extLst>
              <a:ext uri="{FF2B5EF4-FFF2-40B4-BE49-F238E27FC236}">
                <a16:creationId xmlns:a16="http://schemas.microsoft.com/office/drawing/2014/main" id="{72BE0E02-D387-44C5-A501-C82DDB870AD3}"/>
              </a:ext>
            </a:extLst>
          </p:cNvPr>
          <p:cNvSpPr/>
          <p:nvPr/>
        </p:nvSpPr>
        <p:spPr>
          <a:xfrm>
            <a:off x="359276" y="1080000"/>
            <a:ext cx="3888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2D2"/>
                </a:solidFill>
                <a:latin typeface="Meiryo UI" panose="020B0604030504040204" pitchFamily="50" charset="-128"/>
                <a:ea typeface="Meiryo UI" panose="020B0604030504040204" pitchFamily="50" charset="-128"/>
              </a:rPr>
              <a:t>安全とは</a:t>
            </a:r>
          </a:p>
        </p:txBody>
      </p:sp>
      <p:sp>
        <p:nvSpPr>
          <p:cNvPr id="17" name="テキスト ボックス 16">
            <a:extLst>
              <a:ext uri="{FF2B5EF4-FFF2-40B4-BE49-F238E27FC236}">
                <a16:creationId xmlns:a16="http://schemas.microsoft.com/office/drawing/2014/main" id="{F4388FDC-B641-6264-3816-F2E2752CF38E}"/>
              </a:ext>
            </a:extLst>
          </p:cNvPr>
          <p:cNvSpPr txBox="1"/>
          <p:nvPr/>
        </p:nvSpPr>
        <p:spPr>
          <a:xfrm>
            <a:off x="360000" y="1440000"/>
            <a:ext cx="8424000" cy="646331"/>
          </a:xfrm>
          <a:prstGeom prst="rect">
            <a:avLst/>
          </a:prstGeom>
          <a:noFill/>
        </p:spPr>
        <p:txBody>
          <a:bodyPr wrap="square">
            <a:spAutoFit/>
          </a:bodyPr>
          <a:lstStyle/>
          <a:p>
            <a:pPr marL="180975" indent="-180975"/>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科学技術を利用した機械や装置を社会で利用するための</a:t>
            </a:r>
            <a:r>
              <a:rPr lang="ja-JP" altLang="en-US"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要件</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marL="180975" indent="-180975"/>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許容できないリスクがないこと</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ISO/IEC GUIDE</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51:2014</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二等辺三角形 17">
            <a:extLst>
              <a:ext uri="{FF2B5EF4-FFF2-40B4-BE49-F238E27FC236}">
                <a16:creationId xmlns:a16="http://schemas.microsoft.com/office/drawing/2014/main" id="{D1C2C01F-71A3-1EFE-86EB-CE9B787DA79F}"/>
              </a:ext>
            </a:extLst>
          </p:cNvPr>
          <p:cNvSpPr/>
          <p:nvPr/>
        </p:nvSpPr>
        <p:spPr>
          <a:xfrm rot="10800000">
            <a:off x="4248000" y="2088000"/>
            <a:ext cx="648000" cy="162018"/>
          </a:xfrm>
          <a:prstGeom prst="triangle">
            <a:avLst/>
          </a:prstGeom>
          <a:solidFill>
            <a:srgbClr val="00B0F0"/>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コンテンツ プレースホルダー 2">
            <a:extLst>
              <a:ext uri="{FF2B5EF4-FFF2-40B4-BE49-F238E27FC236}">
                <a16:creationId xmlns:a16="http://schemas.microsoft.com/office/drawing/2014/main" id="{2A3C6D09-8E1D-294F-CA25-61E36BAB28C0}"/>
              </a:ext>
            </a:extLst>
          </p:cNvPr>
          <p:cNvSpPr txBox="1">
            <a:spLocks/>
          </p:cNvSpPr>
          <p:nvPr/>
        </p:nvSpPr>
        <p:spPr bwMode="auto">
          <a:xfrm>
            <a:off x="359276" y="2337909"/>
            <a:ext cx="8424000" cy="1962034"/>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原発事故の影響を受ける</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ＭＳ 明朝" panose="02020609040205080304" pitchFamily="17" charset="-128"/>
              </a:rPr>
              <a:t>潜在的被害者</a:t>
            </a:r>
            <a:r>
              <a:rPr lang="ja-JP"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にとって、</a:t>
            </a:r>
            <a:endParaRPr lang="en-US"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endParaRPr>
          </a:p>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原発が内在する膨大な</a:t>
            </a:r>
            <a:r>
              <a:rPr lang="ja-JP"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危険（リスク）が</a:t>
            </a:r>
            <a:endParaRPr lang="en-US"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endParaRPr>
          </a:p>
          <a:p>
            <a:pPr marL="0" indent="0" algn="ctr" eaLnBrk="1" fontAlgn="auto" hangingPunct="1">
              <a:spcAft>
                <a:spcPts val="0"/>
              </a:spcAft>
              <a:buNone/>
              <a:defRPr/>
            </a:pPr>
            <a:r>
              <a:rPr lang="ja-JP" altLang="ja-JP"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ＭＳ 明朝" panose="02020609040205080304" pitchFamily="17" charset="-128"/>
              </a:rPr>
              <a:t>受忍せざるを得ない</a:t>
            </a:r>
            <a:r>
              <a:rPr lang="ja-JP"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といえる限度にまで低減されていること</a:t>
            </a:r>
            <a:r>
              <a:rPr lang="ja-JP" altLang="en-US"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が</a:t>
            </a:r>
            <a:endParaRPr lang="en-US" altLang="ja-JP"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endParaRPr>
          </a:p>
          <a:p>
            <a:pPr marL="0" indent="0" algn="ctr" eaLnBrk="1" fontAlgn="auto" hangingPunct="1">
              <a:spcAft>
                <a:spcPts val="0"/>
              </a:spcAft>
              <a:buNone/>
              <a:defRPr/>
            </a:pP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ＭＳ 明朝" panose="02020609040205080304" pitchFamily="17" charset="-128"/>
              </a:rPr>
              <a:t>安全</a:t>
            </a:r>
            <a:r>
              <a:rPr lang="ja-JP" altLang="en-US" sz="2000" b="1" dirty="0">
                <a:solidFill>
                  <a:schemeClr val="bg1"/>
                </a:solidFill>
                <a:latin typeface="BIZ UDPゴシック" panose="020B0400000000000000" pitchFamily="50" charset="-128"/>
                <a:ea typeface="BIZ UDPゴシック" panose="020B0400000000000000" pitchFamily="50" charset="-128"/>
                <a:cs typeface="ＭＳ 明朝" panose="02020609040205080304" pitchFamily="17" charset="-128"/>
              </a:rPr>
              <a:t>であり、</a:t>
            </a:r>
            <a:r>
              <a:rPr lang="ja-JP" altLang="en-US" sz="2000" b="1" dirty="0">
                <a:solidFill>
                  <a:schemeClr val="bg1"/>
                </a:solidFill>
                <a:latin typeface="BIZ UDPゴシック" panose="020B0400000000000000" pitchFamily="50" charset="-128"/>
                <a:ea typeface="BIZ UDPゴシック" panose="020B0400000000000000" pitchFamily="50" charset="-128"/>
              </a:rPr>
              <a:t>「災害の防止上支障がない」ということ。</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3">
            <a:extLst>
              <a:ext uri="{FF2B5EF4-FFF2-40B4-BE49-F238E27FC236}">
                <a16:creationId xmlns:a16="http://schemas.microsoft.com/office/drawing/2014/main" id="{A3C250D2-A847-141C-A901-6D67DC2B70F6}"/>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5</a:t>
            </a:fld>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63A0D8DB-6034-CF4A-511C-67DBE7FF87AF}"/>
              </a:ext>
            </a:extLst>
          </p:cNvPr>
          <p:cNvSpPr txBox="1"/>
          <p:nvPr/>
        </p:nvSpPr>
        <p:spPr>
          <a:xfrm>
            <a:off x="359276" y="4320000"/>
            <a:ext cx="8424000" cy="615553"/>
          </a:xfrm>
          <a:prstGeom prst="rect">
            <a:avLst/>
          </a:prstGeom>
          <a:noFill/>
        </p:spPr>
        <p:txBody>
          <a:bodyPr wrap="square">
            <a:spAutoFit/>
          </a:bodyPr>
          <a:lstStyle/>
          <a:p>
            <a:pPr marL="180975" indent="-180975"/>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危険（リスク）が、あらゆる事態に対しても絶対に顕在化しないようにすること（いわゆる「ゼロリスク」）を求めるものでは</a:t>
            </a:r>
            <a:r>
              <a:rPr lang="ja-JP" altLang="en-US"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全くない</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37017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005C-8665-FC95-9846-8349DC69D25C}"/>
            </a:ext>
          </a:extLst>
        </p:cNvPr>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D8BF5C60-6CD0-4120-B820-C9A217DCCC2C}"/>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被害の広範囲性➡確立された国際的な基準を踏まえること➡国際基準としての「深層防護の徹底」</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01E2B25F-5D44-199D-F408-E5C77635E684}"/>
              </a:ext>
            </a:extLst>
          </p:cNvPr>
          <p:cNvSpPr/>
          <p:nvPr/>
        </p:nvSpPr>
        <p:spPr>
          <a:xfrm>
            <a:off x="360000" y="720000"/>
            <a:ext cx="3888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原子力基本法</a:t>
            </a:r>
            <a:r>
              <a:rPr lang="en-US" altLang="ja-JP" sz="1400" b="1" dirty="0">
                <a:solidFill>
                  <a:srgbClr val="0032D2"/>
                </a:solidFill>
                <a:latin typeface="Meiryo UI" panose="020B0604030504040204" pitchFamily="50" charset="-128"/>
                <a:ea typeface="Meiryo UI" panose="020B0604030504040204" pitchFamily="50" charset="-128"/>
              </a:rPr>
              <a:t>2</a:t>
            </a:r>
            <a:r>
              <a:rPr lang="ja-JP" altLang="en-US" sz="1400" b="1" dirty="0">
                <a:solidFill>
                  <a:srgbClr val="0032D2"/>
                </a:solidFill>
                <a:latin typeface="Meiryo UI" panose="020B0604030504040204" pitchFamily="50" charset="-128"/>
                <a:ea typeface="Meiryo UI" panose="020B0604030504040204" pitchFamily="50" charset="-128"/>
              </a:rPr>
              <a:t>条</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9AABCE9-1A7A-7D9B-E640-593862D5050F}"/>
              </a:ext>
            </a:extLst>
          </p:cNvPr>
          <p:cNvSpPr txBox="1"/>
          <p:nvPr/>
        </p:nvSpPr>
        <p:spPr>
          <a:xfrm>
            <a:off x="432000" y="1080000"/>
            <a:ext cx="8352000" cy="615553"/>
          </a:xfrm>
          <a:prstGeom prst="rect">
            <a:avLst/>
          </a:prstGeom>
          <a:noFill/>
        </p:spPr>
        <p:txBody>
          <a:bodyPr wrap="square">
            <a:spAutoFit/>
          </a:bodyPr>
          <a:lstStyle/>
          <a:p>
            <a:pPr marL="180975" indent="-180975"/>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２　前項の安全の確保については、</a:t>
            </a:r>
            <a:r>
              <a:rPr lang="ja-JP" altLang="en-US"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確立された国際的な基準を踏まえ</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、国民の生命、健康及び財産の保護、環境の保全並びに我が国の安全保障に資することを目的として、行うものとする。</a:t>
            </a:r>
          </a:p>
        </p:txBody>
      </p:sp>
      <p:sp>
        <p:nvSpPr>
          <p:cNvPr id="6" name="四角形: 角を丸くする 5">
            <a:extLst>
              <a:ext uri="{FF2B5EF4-FFF2-40B4-BE49-F238E27FC236}">
                <a16:creationId xmlns:a16="http://schemas.microsoft.com/office/drawing/2014/main" id="{79435AE7-DCB7-6D72-84F1-63722623047C}"/>
              </a:ext>
            </a:extLst>
          </p:cNvPr>
          <p:cNvSpPr/>
          <p:nvPr/>
        </p:nvSpPr>
        <p:spPr>
          <a:xfrm>
            <a:off x="360000" y="1800000"/>
            <a:ext cx="3888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2D2"/>
                </a:solidFill>
                <a:latin typeface="Meiryo UI" panose="020B0604030504040204" pitchFamily="50" charset="-128"/>
                <a:ea typeface="Meiryo UI" panose="020B0604030504040204" pitchFamily="50" charset="-128"/>
              </a:rPr>
              <a:t>被害の広範囲性</a:t>
            </a:r>
          </a:p>
        </p:txBody>
      </p:sp>
      <p:sp>
        <p:nvSpPr>
          <p:cNvPr id="11" name="テキスト ボックス 10">
            <a:extLst>
              <a:ext uri="{FF2B5EF4-FFF2-40B4-BE49-F238E27FC236}">
                <a16:creationId xmlns:a16="http://schemas.microsoft.com/office/drawing/2014/main" id="{AA55064C-A2D7-E4FA-11EC-550F57E13407}"/>
              </a:ext>
            </a:extLst>
          </p:cNvPr>
          <p:cNvSpPr txBox="1"/>
          <p:nvPr/>
        </p:nvSpPr>
        <p:spPr>
          <a:xfrm>
            <a:off x="432000" y="2160000"/>
            <a:ext cx="8424448" cy="369332"/>
          </a:xfrm>
          <a:prstGeom prst="rect">
            <a:avLst/>
          </a:prstGeom>
          <a:noFill/>
        </p:spPr>
        <p:txBody>
          <a:bodyPr wrap="square">
            <a:spAutoFit/>
          </a:bodyPr>
          <a:lstStyle/>
          <a:p>
            <a:pPr marL="182563" indent="-182563"/>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ja-JP" altLang="en-US"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原発事故の被害</a:t>
            </a:r>
            <a:r>
              <a:rPr lang="ja-JP" altLang="en-US"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は、</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その危険（リスク）を受け入れていない</a:t>
            </a:r>
            <a:r>
              <a:rPr lang="ja-JP" altLang="ja-JP"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外国</a:t>
            </a:r>
            <a:r>
              <a:rPr lang="ja-JP" altLang="ja-JP"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にまで及ぶ</a:t>
            </a:r>
            <a:r>
              <a:rPr lang="ja-JP" altLang="en-US"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A6BD57B1-9003-BFFF-0016-F4FB2A3E4773}"/>
              </a:ext>
            </a:extLst>
          </p:cNvPr>
          <p:cNvSpPr/>
          <p:nvPr/>
        </p:nvSpPr>
        <p:spPr>
          <a:xfrm rot="10800000">
            <a:off x="4248000" y="2559928"/>
            <a:ext cx="648000" cy="162018"/>
          </a:xfrm>
          <a:prstGeom prst="triangle">
            <a:avLst/>
          </a:prstGeom>
          <a:solidFill>
            <a:srgbClr val="00B0F0"/>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 name="コンテンツ プレースホルダー 2">
            <a:extLst>
              <a:ext uri="{FF2B5EF4-FFF2-40B4-BE49-F238E27FC236}">
                <a16:creationId xmlns:a16="http://schemas.microsoft.com/office/drawing/2014/main" id="{16CC4FFC-9C02-4597-9905-DD569F65AAF6}"/>
              </a:ext>
            </a:extLst>
          </p:cNvPr>
          <p:cNvSpPr txBox="1">
            <a:spLocks/>
          </p:cNvSpPr>
          <p:nvPr/>
        </p:nvSpPr>
        <p:spPr bwMode="auto">
          <a:xfrm>
            <a:off x="360000" y="2808000"/>
            <a:ext cx="8424000" cy="915886"/>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曖昧不明確な社会通念ではなく、</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Aft>
                <a:spcPts val="0"/>
              </a:spcAft>
              <a:buNone/>
              <a:defRPr/>
            </a:pP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確立された国際的な基準</a:t>
            </a:r>
            <a:r>
              <a:rPr lang="ja-JP" altLang="en-US" sz="2000" b="1" dirty="0">
                <a:solidFill>
                  <a:schemeClr val="bg1"/>
                </a:solidFill>
                <a:latin typeface="BIZ UDPゴシック" panose="020B0400000000000000" pitchFamily="50" charset="-128"/>
                <a:ea typeface="BIZ UDPゴシック" panose="020B0400000000000000" pitchFamily="50" charset="-128"/>
              </a:rPr>
              <a:t>を踏まえなければならない</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FF38BB5A-2930-AC6D-BC63-4EEF1C02EDBF}"/>
              </a:ext>
            </a:extLst>
          </p:cNvPr>
          <p:cNvSpPr/>
          <p:nvPr/>
        </p:nvSpPr>
        <p:spPr>
          <a:xfrm>
            <a:off x="360000" y="3888000"/>
            <a:ext cx="3888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0032D2"/>
                </a:solidFill>
                <a:latin typeface="Meiryo UI" panose="020B0604030504040204" pitchFamily="50" charset="-128"/>
                <a:ea typeface="Meiryo UI" panose="020B0604030504040204" pitchFamily="50" charset="-128"/>
              </a:rPr>
              <a:t>IAEA</a:t>
            </a:r>
            <a:r>
              <a:rPr lang="ja-JP" altLang="en-US" sz="1400" b="1" dirty="0">
                <a:solidFill>
                  <a:srgbClr val="0032D2"/>
                </a:solidFill>
                <a:latin typeface="Meiryo UI" panose="020B0604030504040204" pitchFamily="50" charset="-128"/>
                <a:ea typeface="Meiryo UI" panose="020B0604030504040204" pitchFamily="50" charset="-128"/>
              </a:rPr>
              <a:t>の基本安全原則（</a:t>
            </a:r>
            <a:r>
              <a:rPr lang="en-US" altLang="ja-JP" sz="1400" b="1" dirty="0">
                <a:solidFill>
                  <a:srgbClr val="0032D2"/>
                </a:solidFill>
                <a:latin typeface="Meiryo UI" panose="020B0604030504040204" pitchFamily="50" charset="-128"/>
                <a:ea typeface="Meiryo UI" panose="020B0604030504040204" pitchFamily="50" charset="-128"/>
              </a:rPr>
              <a:t>SF-1</a:t>
            </a:r>
            <a:r>
              <a:rPr lang="ja-JP" altLang="en-US" sz="1400" b="1" dirty="0">
                <a:solidFill>
                  <a:srgbClr val="0032D2"/>
                </a:solidFill>
                <a:latin typeface="Meiryo UI" panose="020B0604030504040204" pitchFamily="50" charset="-128"/>
                <a:ea typeface="Meiryo UI" panose="020B0604030504040204" pitchFamily="50" charset="-128"/>
              </a:rPr>
              <a:t>）</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961</a:t>
            </a:r>
            <a:r>
              <a:rPr lang="ja-JP" altLang="en-US" sz="900" b="1" dirty="0">
                <a:solidFill>
                  <a:srgbClr val="0032D2"/>
                </a:solidFill>
                <a:latin typeface="Meiryo UI" panose="020B0604030504040204" pitchFamily="50" charset="-128"/>
                <a:ea typeface="Meiryo UI" panose="020B0604030504040204" pitchFamily="50" charset="-128"/>
              </a:rPr>
              <a:t>・</a:t>
            </a:r>
            <a:r>
              <a:rPr lang="en-US" altLang="ja-JP" sz="900" b="1" dirty="0">
                <a:solidFill>
                  <a:srgbClr val="0032D2"/>
                </a:solidFill>
                <a:latin typeface="Meiryo UI" panose="020B0604030504040204" pitchFamily="50" charset="-128"/>
                <a:ea typeface="Meiryo UI" panose="020B0604030504040204" pitchFamily="50" charset="-128"/>
              </a:rPr>
              <a:t>64</a:t>
            </a:r>
            <a:r>
              <a:rPr lang="ja-JP" altLang="en-US" sz="900" b="1" dirty="0">
                <a:solidFill>
                  <a:srgbClr val="0032D2"/>
                </a:solidFill>
                <a:latin typeface="Meiryo UI" panose="020B0604030504040204" pitchFamily="50" charset="-128"/>
                <a:ea typeface="Meiryo UI" panose="020B0604030504040204" pitchFamily="50" charset="-128"/>
              </a:rPr>
              <a:t>頁）</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03D8614-56AB-F437-8FC4-26ED7F8BBD59}"/>
              </a:ext>
            </a:extLst>
          </p:cNvPr>
          <p:cNvSpPr txBox="1"/>
          <p:nvPr/>
        </p:nvSpPr>
        <p:spPr>
          <a:xfrm>
            <a:off x="432000" y="4248000"/>
            <a:ext cx="8424448" cy="646331"/>
          </a:xfrm>
          <a:prstGeom prst="rect">
            <a:avLst/>
          </a:prstGeom>
          <a:noFill/>
        </p:spPr>
        <p:txBody>
          <a:bodyPr wrap="square">
            <a:spAutoFit/>
          </a:bodyPr>
          <a:lstStyle/>
          <a:p>
            <a:pPr marL="182563" indent="-182563"/>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ja-JP" altLang="en-US"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原子力発電所において事故を防止し、かつ、発生時の事故の影響を緩和する主要な手段は、</a:t>
            </a:r>
            <a:r>
              <a:rPr lang="ja-JP" altLang="en-US"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深層防護の考え方</a:t>
            </a:r>
            <a:r>
              <a:rPr lang="ja-JP" altLang="en-US" sz="16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を適用することである。</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C4EE6F7-4A14-8EC1-AE81-1EC4537D054E}"/>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69858AEA-B479-3340-61F7-D94CECC12A78}"/>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6</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021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1887D062-B7EB-E1C8-59D9-7AA35BE0272D}"/>
              </a:ext>
            </a:extLst>
          </p:cNvPr>
          <p:cNvSpPr txBox="1">
            <a:spLocks/>
          </p:cNvSpPr>
          <p:nvPr/>
        </p:nvSpPr>
        <p:spPr bwMode="auto">
          <a:xfrm>
            <a:off x="1332000" y="2520000"/>
            <a:ext cx="6480000" cy="360000"/>
          </a:xfrm>
          <a:prstGeom prst="rect">
            <a:avLst/>
          </a:prstGeom>
          <a:solidFill>
            <a:schemeClr val="bg1"/>
          </a:solidFill>
          <a:ln>
            <a:solidFill>
              <a:srgbClr val="3333FF"/>
            </a:solidFill>
            <a:headEnd/>
            <a:tailEn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eaLnBrk="1" fontAlgn="auto" hangingPunct="1">
              <a:spcBef>
                <a:spcPts val="0"/>
              </a:spcBef>
              <a:spcAft>
                <a:spcPts val="0"/>
              </a:spcAft>
              <a:buNone/>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ポイント①：</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連続した</a:t>
            </a:r>
            <a:r>
              <a:rPr lang="en-US" altLang="ja-JP"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つの防護レベル</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を用意すること</a:t>
            </a:r>
          </a:p>
        </p:txBody>
      </p:sp>
      <p:sp>
        <p:nvSpPr>
          <p:cNvPr id="8" name="コンテンツ プレースホルダー 2">
            <a:extLst>
              <a:ext uri="{FF2B5EF4-FFF2-40B4-BE49-F238E27FC236}">
                <a16:creationId xmlns:a16="http://schemas.microsoft.com/office/drawing/2014/main" id="{1E2D7CFA-CE7E-AD86-AD7C-8AB7FF325B55}"/>
              </a:ext>
            </a:extLst>
          </p:cNvPr>
          <p:cNvSpPr txBox="1">
            <a:spLocks/>
          </p:cNvSpPr>
          <p:nvPr/>
        </p:nvSpPr>
        <p:spPr bwMode="auto">
          <a:xfrm>
            <a:off x="1332000" y="2952000"/>
            <a:ext cx="6480000" cy="360000"/>
          </a:xfrm>
          <a:prstGeom prst="rect">
            <a:avLst/>
          </a:prstGeom>
          <a:solidFill>
            <a:schemeClr val="bg1"/>
          </a:solidFill>
          <a:ln>
            <a:solidFill>
              <a:srgbClr val="3333FF"/>
            </a:solidFill>
            <a:headEnd/>
            <a:tailEn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eaLnBrk="1" fontAlgn="auto" hangingPunct="1">
              <a:spcBef>
                <a:spcPts val="0"/>
              </a:spcBef>
              <a:spcAft>
                <a:spcPts val="0"/>
              </a:spcAft>
              <a:buNone/>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ポイント②：各防護レベルが</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独立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して</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有効</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に機能する（万全を期す）こと</a:t>
            </a:r>
          </a:p>
        </p:txBody>
      </p:sp>
      <p:sp>
        <p:nvSpPr>
          <p:cNvPr id="12" name="テキスト ボックス 11">
            <a:extLst>
              <a:ext uri="{FF2B5EF4-FFF2-40B4-BE49-F238E27FC236}">
                <a16:creationId xmlns:a16="http://schemas.microsoft.com/office/drawing/2014/main" id="{EC050854-CF45-E6C1-0386-D7156F6E260B}"/>
              </a:ext>
            </a:extLst>
          </p:cNvPr>
          <p:cNvSpPr txBox="1"/>
          <p:nvPr/>
        </p:nvSpPr>
        <p:spPr>
          <a:xfrm>
            <a:off x="360000" y="720000"/>
            <a:ext cx="8424000" cy="1077218"/>
          </a:xfrm>
          <a:prstGeom prst="rect">
            <a:avLst/>
          </a:prstGeom>
          <a:noFill/>
        </p:spPr>
        <p:txBody>
          <a:bodyPr wrap="square" rtlCol="0">
            <a:spAutoFit/>
          </a:bodyPr>
          <a:lstStyle/>
          <a:p>
            <a:pPr marL="176213" indent="-176213"/>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深層防護は、一般に、安全に対する</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脅威から人を守る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ことを目的として、ある目標をもったいくつかの障壁（防護レベル）を用意し、あるレベルの防護に失敗しても</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次のレベルで防護する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という概念。</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marL="176213" indent="-176213"/>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原発事故の特異性、万が一にも事故を起こしてはならないこと、にもかかわらず、安全対策は</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不確実で不安定</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なため、一つの完璧な対策（</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銀の弾丸</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はない</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ことから要求される。</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id="{61F47C0A-4CB9-013D-512C-8603D5A5C5ED}"/>
              </a:ext>
            </a:extLst>
          </p:cNvPr>
          <p:cNvSpPr/>
          <p:nvPr/>
        </p:nvSpPr>
        <p:spPr>
          <a:xfrm>
            <a:off x="6823115" y="1897066"/>
            <a:ext cx="2159748" cy="537707"/>
          </a:xfrm>
          <a:prstGeom prst="wedgeRectCallout">
            <a:avLst>
              <a:gd name="adj1" fmla="val -63165"/>
              <a:gd name="adj2" fmla="val 150648"/>
            </a:avLst>
          </a:prstGeom>
          <a:solidFill>
            <a:srgbClr val="FFC000"/>
          </a:solidFill>
          <a:ln>
            <a:noFill/>
          </a:ln>
          <a:effec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ln/>
                <a:solidFill>
                  <a:schemeClr val="tx1">
                    <a:lumMod val="75000"/>
                    <a:lumOff val="25000"/>
                  </a:schemeClr>
                </a:solidFill>
                <a:latin typeface="Meiryo UI" panose="020B0604030504040204" pitchFamily="50" charset="-128"/>
                <a:ea typeface="Meiryo UI" panose="020B0604030504040204" pitchFamily="50" charset="-128"/>
              </a:rPr>
              <a:t>重要</a:t>
            </a:r>
            <a:r>
              <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rPr>
              <a:t>】</a:t>
            </a:r>
          </a:p>
          <a:p>
            <a:pPr algn="ctr"/>
            <a:r>
              <a:rPr lang="ja-JP" altLang="en-US" sz="1600" b="1" dirty="0">
                <a:ln/>
                <a:solidFill>
                  <a:schemeClr val="tx1">
                    <a:lumMod val="75000"/>
                    <a:lumOff val="25000"/>
                  </a:schemeClr>
                </a:solidFill>
                <a:latin typeface="Meiryo UI" panose="020B0604030504040204" pitchFamily="50" charset="-128"/>
                <a:ea typeface="Meiryo UI" panose="020B0604030504040204" pitchFamily="50" charset="-128"/>
              </a:rPr>
              <a:t>前段否定、後段否定</a:t>
            </a:r>
            <a:endParaRPr lang="en-US" altLang="ja-JP" sz="1600" b="1" dirty="0">
              <a:ln/>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コンテンツ プレースホルダー 2">
            <a:extLst>
              <a:ext uri="{FF2B5EF4-FFF2-40B4-BE49-F238E27FC236}">
                <a16:creationId xmlns:a16="http://schemas.microsoft.com/office/drawing/2014/main" id="{07D627C6-4B38-E3D8-48A8-61671DC5F852}"/>
              </a:ext>
            </a:extLst>
          </p:cNvPr>
          <p:cNvSpPr txBox="1">
            <a:spLocks/>
          </p:cNvSpPr>
          <p:nvPr/>
        </p:nvSpPr>
        <p:spPr bwMode="auto">
          <a:xfrm>
            <a:off x="2466000" y="1872000"/>
            <a:ext cx="4211998" cy="584498"/>
          </a:xfrm>
          <a:prstGeom prst="rect">
            <a:avLst/>
          </a:prstGeom>
          <a:solidFill>
            <a:srgbClr val="C8F0B4"/>
          </a:solidFill>
          <a:ln w="28575">
            <a:solidFill>
              <a:srgbClr val="1E8200"/>
            </a:solid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en-US" sz="3200" dirty="0">
                <a:solidFill>
                  <a:srgbClr val="FF3C00"/>
                </a:solidFill>
                <a:effectLst>
                  <a:outerShdw blurRad="38100" dist="38100" dir="2700000" algn="tl">
                    <a:srgbClr val="000000">
                      <a:alpha val="43137"/>
                    </a:srgbClr>
                  </a:outerShdw>
                </a:effectLst>
                <a:latin typeface="コーポレート・ロゴ ver3 Bold" panose="02000600000000000000" pitchFamily="50" charset="-128"/>
                <a:ea typeface="コーポレート・ロゴ ver3 Bold" panose="02000600000000000000" pitchFamily="50" charset="-128"/>
              </a:rPr>
              <a:t>深層防護</a:t>
            </a:r>
            <a:r>
              <a:rPr lang="ja-JP" altLang="en-US" sz="3200" dirty="0">
                <a:solidFill>
                  <a:schemeClr val="tx1">
                    <a:lumMod val="75000"/>
                    <a:lumOff val="25000"/>
                  </a:schemeClr>
                </a:solidFill>
                <a:latin typeface="コーポレート・ロゴ ver3 Bold" panose="02000600000000000000" pitchFamily="50" charset="-128"/>
                <a:ea typeface="コーポレート・ロゴ ver3 Bold" panose="02000600000000000000" pitchFamily="50" charset="-128"/>
              </a:rPr>
              <a:t>の徹底</a:t>
            </a:r>
            <a:endParaRPr lang="en-US" altLang="ja-JP" sz="4000" dirty="0">
              <a:solidFill>
                <a:srgbClr val="C00000"/>
              </a:solidFill>
              <a:latin typeface="コーポレート・ロゴ ver3 Bold" panose="02000600000000000000" pitchFamily="50" charset="-128"/>
              <a:ea typeface="コーポレート・ロゴ ver3 Bold" panose="02000600000000000000" pitchFamily="50" charset="-128"/>
            </a:endParaRPr>
          </a:p>
        </p:txBody>
      </p:sp>
      <p:sp>
        <p:nvSpPr>
          <p:cNvPr id="23" name="コンテンツ プレースホルダー 2">
            <a:extLst>
              <a:ext uri="{FF2B5EF4-FFF2-40B4-BE49-F238E27FC236}">
                <a16:creationId xmlns:a16="http://schemas.microsoft.com/office/drawing/2014/main" id="{46D3A279-2759-78D6-2074-8F123B34D2DA}"/>
              </a:ext>
            </a:extLst>
          </p:cNvPr>
          <p:cNvSpPr txBox="1">
            <a:spLocks/>
          </p:cNvSpPr>
          <p:nvPr/>
        </p:nvSpPr>
        <p:spPr bwMode="auto">
          <a:xfrm>
            <a:off x="179998" y="3456000"/>
            <a:ext cx="8783999" cy="1513229"/>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深層防護が徹底されず、</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①及び②のいずれか一方でも欠ければ</a:t>
            </a:r>
            <a:r>
              <a:rPr lang="ja-JP" altLang="en-US" sz="2000" b="1" dirty="0">
                <a:solidFill>
                  <a:schemeClr val="bg1"/>
                </a:solidFill>
                <a:latin typeface="BIZ UDPゴシック" panose="020B0400000000000000" pitchFamily="50" charset="-128"/>
                <a:ea typeface="BIZ UDPゴシック" panose="020B0400000000000000" pitchFamily="50" charset="-128"/>
              </a:rPr>
              <a:t>、</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原発の持つ危険（リスク）を、潜在的被害者にとって受忍せざるを得ないと</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いえる程度にまで低減したとは評価できない＝</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安全とはいえない</a:t>
            </a:r>
            <a:endParaRPr lang="en-US" altLang="ja-JP" sz="20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コンテンツ プレースホルダー 2">
            <a:extLst>
              <a:ext uri="{FF2B5EF4-FFF2-40B4-BE49-F238E27FC236}">
                <a16:creationId xmlns:a16="http://schemas.microsoft.com/office/drawing/2014/main" id="{F952ADF0-B535-5B84-C7DE-076FFE1090F0}"/>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「万が一にも深刻な事故を起こさない」</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「科学の不確実性」＝深層防護の徹底 </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cf.R3.3.18</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水戸地裁判決</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（甲</a:t>
            </a:r>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704</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4B68868-4237-C9CA-BDA6-7308AA6DD329}"/>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7CDC9E4C-0A57-0D9D-38EF-8FBAD9D9EEED}"/>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7</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24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5FB04-6371-940E-8D0C-5E91FCFAF62F}"/>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DE74352D-FC7E-F184-23A1-927926B6A2D1}"/>
              </a:ext>
            </a:extLst>
          </p:cNvPr>
          <p:cNvSpPr txBox="1">
            <a:spLocks/>
          </p:cNvSpPr>
          <p:nvPr/>
        </p:nvSpPr>
        <p:spPr bwMode="auto">
          <a:xfrm>
            <a:off x="180000" y="339502"/>
            <a:ext cx="6480000" cy="360000"/>
          </a:xfrm>
          <a:prstGeom prst="rect">
            <a:avLst/>
          </a:prstGeom>
          <a:solidFill>
            <a:schemeClr val="bg1"/>
          </a:solidFill>
          <a:ln>
            <a:solidFill>
              <a:srgbClr val="3333FF"/>
            </a:solidFill>
            <a:headEnd/>
            <a:tailEn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eaLnBrk="1" fontAlgn="auto" hangingPunct="1">
              <a:spcBef>
                <a:spcPts val="0"/>
              </a:spcBef>
              <a:spcAft>
                <a:spcPts val="0"/>
              </a:spcAft>
              <a:buNone/>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ポイント②：各防護レベルが</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独立</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して</a:t>
            </a:r>
            <a:r>
              <a:rPr lang="ja-JP" altLang="en-US" sz="18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有効</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に機能する（万全を期す）こと</a:t>
            </a:r>
          </a:p>
        </p:txBody>
      </p:sp>
      <p:sp>
        <p:nvSpPr>
          <p:cNvPr id="5" name="四角形: 角を丸くする 4">
            <a:extLst>
              <a:ext uri="{FF2B5EF4-FFF2-40B4-BE49-F238E27FC236}">
                <a16:creationId xmlns:a16="http://schemas.microsoft.com/office/drawing/2014/main" id="{3F45853B-F32B-CBD1-C681-B267FEAD8FCB}"/>
              </a:ext>
            </a:extLst>
          </p:cNvPr>
          <p:cNvSpPr/>
          <p:nvPr/>
        </p:nvSpPr>
        <p:spPr>
          <a:xfrm>
            <a:off x="360000" y="792000"/>
            <a:ext cx="388800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2D2"/>
                </a:solidFill>
                <a:latin typeface="Meiryo UI" panose="020B0604030504040204" pitchFamily="50" charset="-128"/>
                <a:ea typeface="Meiryo UI" panose="020B0604030504040204" pitchFamily="50" charset="-128"/>
              </a:rPr>
              <a:t>平成</a:t>
            </a:r>
            <a:r>
              <a:rPr kumimoji="1" lang="en-US" altLang="ja-JP" sz="1400" b="1" dirty="0">
                <a:solidFill>
                  <a:srgbClr val="0032D2"/>
                </a:solidFill>
                <a:latin typeface="Meiryo UI" panose="020B0604030504040204" pitchFamily="50" charset="-128"/>
                <a:ea typeface="Meiryo UI" panose="020B0604030504040204" pitchFamily="50" charset="-128"/>
              </a:rPr>
              <a:t>3</a:t>
            </a:r>
            <a:r>
              <a:rPr kumimoji="1" lang="ja-JP" altLang="en-US" sz="1400" b="1" dirty="0">
                <a:solidFill>
                  <a:srgbClr val="0032D2"/>
                </a:solidFill>
                <a:latin typeface="Meiryo UI" panose="020B0604030504040204" pitchFamily="50" charset="-128"/>
                <a:ea typeface="Meiryo UI" panose="020B0604030504040204" pitchFamily="50" charset="-128"/>
              </a:rPr>
              <a:t>年裁判官会同</a:t>
            </a:r>
            <a:r>
              <a:rPr kumimoji="1" lang="ja-JP" altLang="en-US" sz="900" b="1" dirty="0">
                <a:solidFill>
                  <a:srgbClr val="0032D2"/>
                </a:solidFill>
                <a:latin typeface="Meiryo UI" panose="020B0604030504040204" pitchFamily="50" charset="-128"/>
                <a:ea typeface="Meiryo UI" panose="020B0604030504040204" pitchFamily="50" charset="-128"/>
              </a:rPr>
              <a:t>（</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479</a:t>
            </a:r>
            <a:r>
              <a:rPr kumimoji="1" lang="ja-JP" altLang="en-US" sz="900" b="1" dirty="0">
                <a:solidFill>
                  <a:srgbClr val="0032D2"/>
                </a:solidFill>
                <a:latin typeface="Meiryo UI" panose="020B0604030504040204" pitchFamily="50" charset="-128"/>
                <a:ea typeface="Meiryo UI" panose="020B0604030504040204" pitchFamily="50" charset="-128"/>
              </a:rPr>
              <a:t>・</a:t>
            </a:r>
            <a:r>
              <a:rPr kumimoji="1" lang="en-US" altLang="ja-JP" sz="900" b="1" dirty="0">
                <a:solidFill>
                  <a:srgbClr val="0032D2"/>
                </a:solidFill>
                <a:latin typeface="Meiryo UI" panose="020B0604030504040204" pitchFamily="50" charset="-128"/>
                <a:ea typeface="Meiryo UI" panose="020B0604030504040204" pitchFamily="50" charset="-128"/>
              </a:rPr>
              <a:t>p652-653</a:t>
            </a:r>
            <a:r>
              <a:rPr kumimoji="1" lang="ja-JP" altLang="en-US" sz="900" b="1" dirty="0">
                <a:solidFill>
                  <a:srgbClr val="0032D2"/>
                </a:solidFill>
                <a:latin typeface="Meiryo UI" panose="020B0604030504040204" pitchFamily="50" charset="-128"/>
                <a:ea typeface="Meiryo UI" panose="020B0604030504040204" pitchFamily="50" charset="-128"/>
              </a:rPr>
              <a:t>）</a:t>
            </a:r>
            <a:endParaRPr kumimoji="1" lang="ja-JP" altLang="en-US" sz="1400" b="1" dirty="0">
              <a:solidFill>
                <a:srgbClr val="0032D2"/>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7A6A362-83B3-ED41-C153-7E1A2FC45258}"/>
              </a:ext>
            </a:extLst>
          </p:cNvPr>
          <p:cNvSpPr txBox="1"/>
          <p:nvPr/>
        </p:nvSpPr>
        <p:spPr>
          <a:xfrm>
            <a:off x="432000" y="1152000"/>
            <a:ext cx="8352000" cy="646331"/>
          </a:xfrm>
          <a:prstGeom prst="rect">
            <a:avLst/>
          </a:prstGeom>
          <a:noFill/>
        </p:spPr>
        <p:txBody>
          <a:bodyPr wrap="square">
            <a:spAutoFit/>
          </a:bodyPr>
          <a:lstStyle/>
          <a:p>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行政庁には、</a:t>
            </a:r>
            <a:r>
              <a:rPr lang="ja-JP" altLang="en-US"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常に</a:t>
            </a:r>
            <a:r>
              <a:rPr lang="ja-JP" altLang="en-US" b="1"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最良の選択</a:t>
            </a:r>
            <a:r>
              <a:rPr lang="ja-JP" altLang="en-US"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をすべきであり、</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安全か否かの判断につき、</a:t>
            </a:r>
            <a:r>
              <a:rPr lang="ja-JP" altLang="en-US"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 （政策的裁量のように）</a:t>
            </a:r>
            <a:r>
              <a:rPr lang="ja-JP"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rPr>
              <a:t>幾つかの科学的学説のうちいずれを採ることも許されるという意味での</a:t>
            </a:r>
            <a:r>
              <a:rPr lang="ja-JP" altLang="ja-JP" b="1"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裁量の余地</a:t>
            </a:r>
            <a:r>
              <a:rPr lang="ja-JP" altLang="en-US" b="1" spc="3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はない</a:t>
            </a:r>
            <a:r>
              <a:rPr lang="ja-JP" altLang="en-US" sz="1600" b="1" spc="3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endParaRPr lang="en-US" altLang="ja-JP" sz="1600" b="1" spc="30" dirty="0">
              <a:solidFill>
                <a:schemeClr val="tx1">
                  <a:lumMod val="75000"/>
                  <a:lumOff val="25000"/>
                </a:schemeClr>
              </a:solidFill>
              <a:effectLst/>
              <a:latin typeface="Meiryo UI" panose="020B0604030504040204" pitchFamily="50" charset="-128"/>
              <a:ea typeface="Meiryo UI" panose="020B0604030504040204" pitchFamily="50" charset="-128"/>
              <a:cs typeface="Century" panose="02040604050505020304" pitchFamily="18" charset="0"/>
            </a:endParaRPr>
          </a:p>
        </p:txBody>
      </p:sp>
      <p:sp>
        <p:nvSpPr>
          <p:cNvPr id="8" name="四角形: 角を丸くする 7">
            <a:extLst>
              <a:ext uri="{FF2B5EF4-FFF2-40B4-BE49-F238E27FC236}">
                <a16:creationId xmlns:a16="http://schemas.microsoft.com/office/drawing/2014/main" id="{6363D246-727E-9863-6E89-4D08555789DA}"/>
              </a:ext>
            </a:extLst>
          </p:cNvPr>
          <p:cNvSpPr/>
          <p:nvPr/>
        </p:nvSpPr>
        <p:spPr>
          <a:xfrm>
            <a:off x="360000" y="2520000"/>
            <a:ext cx="8532480" cy="294574"/>
          </a:xfrm>
          <a:prstGeom prst="roundRect">
            <a:avLst>
              <a:gd name="adj" fmla="val 50000"/>
            </a:avLst>
          </a:prstGeom>
          <a:solidFill>
            <a:srgbClr val="A3D8FF"/>
          </a:solidFill>
          <a:ln>
            <a:solidFill>
              <a:srgbClr val="003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2D2"/>
                </a:solidFill>
                <a:latin typeface="Meiryo UI" panose="020B0604030504040204" pitchFamily="50" charset="-128"/>
                <a:ea typeface="Meiryo UI" panose="020B0604030504040204" pitchFamily="50" charset="-128"/>
              </a:rPr>
              <a:t>宇賀克也</a:t>
            </a:r>
            <a:r>
              <a:rPr lang="en-US" altLang="ja-JP" sz="1400" b="1" dirty="0">
                <a:solidFill>
                  <a:srgbClr val="0032D2"/>
                </a:solidFill>
                <a:latin typeface="Meiryo UI" panose="020B0604030504040204" pitchFamily="50" charset="-128"/>
                <a:ea typeface="Meiryo UI" panose="020B0604030504040204" pitchFamily="50" charset="-128"/>
              </a:rPr>
              <a:t>『</a:t>
            </a:r>
            <a:r>
              <a:rPr lang="ja-JP" altLang="en-US" sz="1400" b="1" dirty="0">
                <a:solidFill>
                  <a:srgbClr val="0032D2"/>
                </a:solidFill>
                <a:latin typeface="Meiryo UI" panose="020B0604030504040204" pitchFamily="50" charset="-128"/>
                <a:ea typeface="Meiryo UI" panose="020B0604030504040204" pitchFamily="50" charset="-128"/>
              </a:rPr>
              <a:t>行政法概説</a:t>
            </a:r>
            <a:r>
              <a:rPr lang="en-US" altLang="ja-JP" sz="1400" b="1" dirty="0">
                <a:solidFill>
                  <a:srgbClr val="0032D2"/>
                </a:solidFill>
                <a:latin typeface="Meiryo UI" panose="020B0604030504040204" pitchFamily="50" charset="-128"/>
                <a:ea typeface="Meiryo UI" panose="020B0604030504040204" pitchFamily="50" charset="-128"/>
              </a:rPr>
              <a:t>Ⅰ』</a:t>
            </a:r>
            <a:r>
              <a:rPr kumimoji="1" lang="ja-JP" altLang="en-US" sz="900" b="1" dirty="0">
                <a:solidFill>
                  <a:srgbClr val="0032D2"/>
                </a:solidFill>
                <a:latin typeface="Meiryo UI" panose="020B0604030504040204" pitchFamily="50" charset="-128"/>
                <a:ea typeface="Meiryo UI" panose="020B0604030504040204" pitchFamily="50" charset="-128"/>
              </a:rPr>
              <a:t>（甲</a:t>
            </a:r>
            <a:r>
              <a:rPr kumimoji="1" lang="en-US" altLang="ja-JP" sz="900" b="1" dirty="0">
                <a:solidFill>
                  <a:srgbClr val="0032D2"/>
                </a:solidFill>
                <a:latin typeface="Meiryo UI" panose="020B0604030504040204" pitchFamily="50" charset="-128"/>
                <a:ea typeface="Meiryo UI" panose="020B0604030504040204" pitchFamily="50" charset="-128"/>
              </a:rPr>
              <a:t>1193</a:t>
            </a:r>
            <a:r>
              <a:rPr kumimoji="1" lang="ja-JP" altLang="en-US" sz="900" b="1" dirty="0">
                <a:solidFill>
                  <a:srgbClr val="0032D2"/>
                </a:solidFill>
                <a:latin typeface="Meiryo UI" panose="020B0604030504040204" pitchFamily="50" charset="-128"/>
                <a:ea typeface="Meiryo UI" panose="020B0604030504040204" pitchFamily="50" charset="-128"/>
              </a:rPr>
              <a:t>）</a:t>
            </a:r>
            <a:r>
              <a:rPr kumimoji="1" lang="ja-JP" altLang="en-US" sz="1400" b="1" dirty="0">
                <a:solidFill>
                  <a:srgbClr val="0032D2"/>
                </a:solidFill>
                <a:latin typeface="Meiryo UI" panose="020B0604030504040204" pitchFamily="50" charset="-128"/>
                <a:ea typeface="Meiryo UI" panose="020B0604030504040204" pitchFamily="50" charset="-128"/>
              </a:rPr>
              <a:t>、</a:t>
            </a:r>
            <a:r>
              <a:rPr lang="ja-JP" altLang="en-US" sz="1400" b="1" dirty="0">
                <a:solidFill>
                  <a:srgbClr val="0032D2"/>
                </a:solidFill>
                <a:latin typeface="Meiryo UI" panose="020B0604030504040204" pitchFamily="50" charset="-128"/>
                <a:ea typeface="Meiryo UI" panose="020B0604030504040204" pitchFamily="50" charset="-128"/>
              </a:rPr>
              <a:t>曽和俊文</a:t>
            </a:r>
            <a:r>
              <a:rPr lang="en-US" altLang="ja-JP" sz="1400" b="1" dirty="0">
                <a:solidFill>
                  <a:srgbClr val="0032D2"/>
                </a:solidFill>
                <a:latin typeface="Meiryo UI" panose="020B0604030504040204" pitchFamily="50" charset="-128"/>
                <a:ea typeface="Meiryo UI" panose="020B0604030504040204" pitchFamily="50" charset="-128"/>
              </a:rPr>
              <a:t>『</a:t>
            </a:r>
            <a:r>
              <a:rPr lang="ja-JP" altLang="en-US" sz="1400" b="1" dirty="0">
                <a:solidFill>
                  <a:srgbClr val="0032D2"/>
                </a:solidFill>
                <a:latin typeface="Meiryo UI" panose="020B0604030504040204" pitchFamily="50" charset="-128"/>
                <a:ea typeface="Meiryo UI" panose="020B0604030504040204" pitchFamily="50" charset="-128"/>
              </a:rPr>
              <a:t>行政法総論を学ぶ</a:t>
            </a:r>
            <a:r>
              <a:rPr lang="en-US" altLang="ja-JP" sz="1400" b="1" dirty="0">
                <a:solidFill>
                  <a:srgbClr val="0032D2"/>
                </a:solidFill>
                <a:latin typeface="Meiryo UI" panose="020B0604030504040204" pitchFamily="50" charset="-128"/>
                <a:ea typeface="Meiryo UI" panose="020B0604030504040204" pitchFamily="50" charset="-128"/>
              </a:rPr>
              <a:t>』</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1194</a:t>
            </a:r>
            <a:r>
              <a:rPr lang="ja-JP" altLang="en-US" sz="900" b="1" dirty="0">
                <a:solidFill>
                  <a:srgbClr val="0032D2"/>
                </a:solidFill>
                <a:latin typeface="Meiryo UI" panose="020B0604030504040204" pitchFamily="50" charset="-128"/>
                <a:ea typeface="Meiryo UI" panose="020B0604030504040204" pitchFamily="50" charset="-128"/>
              </a:rPr>
              <a:t>）</a:t>
            </a:r>
            <a:r>
              <a:rPr lang="ja-JP" altLang="en-US" sz="1400" b="1" dirty="0">
                <a:solidFill>
                  <a:srgbClr val="0032D2"/>
                </a:solidFill>
                <a:latin typeface="Meiryo UI" panose="020B0604030504040204" pitchFamily="50" charset="-128"/>
                <a:ea typeface="Meiryo UI" panose="020B0604030504040204" pitchFamily="50" charset="-128"/>
              </a:rPr>
              <a:t> 、下山憲治ほか</a:t>
            </a:r>
            <a:r>
              <a:rPr lang="en-US" altLang="ja-JP" sz="1400" b="1" dirty="0">
                <a:solidFill>
                  <a:srgbClr val="0032D2"/>
                </a:solidFill>
                <a:latin typeface="Meiryo UI" panose="020B0604030504040204" pitchFamily="50" charset="-128"/>
                <a:ea typeface="Meiryo UI" panose="020B0604030504040204" pitchFamily="50" charset="-128"/>
              </a:rPr>
              <a:t>『</a:t>
            </a:r>
            <a:r>
              <a:rPr lang="ja-JP" altLang="en-US" sz="1400" b="1" dirty="0">
                <a:solidFill>
                  <a:srgbClr val="0032D2"/>
                </a:solidFill>
                <a:latin typeface="Meiryo UI" panose="020B0604030504040204" pitchFamily="50" charset="-128"/>
                <a:ea typeface="Meiryo UI" panose="020B0604030504040204" pitchFamily="50" charset="-128"/>
              </a:rPr>
              <a:t>行政法</a:t>
            </a:r>
            <a:r>
              <a:rPr lang="en-US" altLang="ja-JP" sz="1400" b="1" dirty="0">
                <a:solidFill>
                  <a:srgbClr val="0032D2"/>
                </a:solidFill>
                <a:latin typeface="Meiryo UI" panose="020B0604030504040204" pitchFamily="50" charset="-128"/>
                <a:ea typeface="Meiryo UI" panose="020B0604030504040204" pitchFamily="50" charset="-128"/>
              </a:rPr>
              <a:t>』</a:t>
            </a:r>
            <a:r>
              <a:rPr lang="ja-JP" altLang="en-US" sz="900" b="1" dirty="0">
                <a:solidFill>
                  <a:srgbClr val="0032D2"/>
                </a:solidFill>
                <a:latin typeface="Meiryo UI" panose="020B0604030504040204" pitchFamily="50" charset="-128"/>
                <a:ea typeface="Meiryo UI" panose="020B0604030504040204" pitchFamily="50" charset="-128"/>
              </a:rPr>
              <a:t>（甲</a:t>
            </a:r>
            <a:r>
              <a:rPr lang="en-US" altLang="ja-JP" sz="900" b="1" dirty="0">
                <a:solidFill>
                  <a:srgbClr val="0032D2"/>
                </a:solidFill>
                <a:latin typeface="Meiryo UI" panose="020B0604030504040204" pitchFamily="50" charset="-128"/>
                <a:ea typeface="Meiryo UI" panose="020B0604030504040204" pitchFamily="50" charset="-128"/>
              </a:rPr>
              <a:t>1195</a:t>
            </a:r>
            <a:r>
              <a:rPr lang="ja-JP" altLang="en-US" sz="900" b="1" dirty="0">
                <a:solidFill>
                  <a:srgbClr val="0032D2"/>
                </a:solidFill>
                <a:latin typeface="Meiryo UI" panose="020B0604030504040204" pitchFamily="50" charset="-128"/>
                <a:ea typeface="Meiryo UI" panose="020B0604030504040204" pitchFamily="50" charset="-128"/>
              </a:rPr>
              <a:t>）</a:t>
            </a:r>
            <a:endParaRPr lang="ja-JP" altLang="en-US" sz="1400" b="1" dirty="0">
              <a:solidFill>
                <a:srgbClr val="0032D2"/>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5AD477D-917A-F706-1AA1-A17183E7CB4A}"/>
              </a:ext>
            </a:extLst>
          </p:cNvPr>
          <p:cNvSpPr txBox="1"/>
          <p:nvPr/>
        </p:nvSpPr>
        <p:spPr>
          <a:xfrm>
            <a:off x="432000" y="2880000"/>
            <a:ext cx="8352000" cy="1508105"/>
          </a:xfrm>
          <a:prstGeom prst="rect">
            <a:avLst/>
          </a:prstGeom>
          <a:noFill/>
        </p:spPr>
        <p:txBody>
          <a:bodyPr wrap="square">
            <a:spAutoFit/>
          </a:bodyPr>
          <a:lstStyle/>
          <a:p>
            <a:pPr marL="182563" indent="-182563"/>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行政裁量が逸脱・濫用となる事由：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法律の目的違反、</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不正な動機、</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平等原則違反、</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82563"/>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比例原則違反</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600" b="1" dirty="0">
                <a:solidFill>
                  <a:schemeClr val="tx1">
                    <a:lumMod val="75000"/>
                    <a:lumOff val="25000"/>
                  </a:schemeClr>
                </a:solidFill>
                <a:latin typeface="Meiryo UI" panose="020B0604030504040204" pitchFamily="50" charset="-128"/>
                <a:ea typeface="Meiryo UI" panose="020B0604030504040204" pitchFamily="50" charset="-128"/>
              </a:rPr>
              <a:t>裁量権行使の前提となる</a:t>
            </a:r>
            <a:r>
              <a:rPr lang="ja-JP"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事実</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r>
              <a:rPr lang="ja-JP" altLang="ja-JP"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誤認</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判断過程の不適正</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600" b="1" spc="3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82563"/>
            <a:endParaRPr lang="en-US" altLang="ja-JP" sz="900" b="1" spc="3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82563"/>
            <a:r>
              <a:rPr lang="ja-JP" altLang="en-US" sz="1600" b="1" spc="30" dirty="0">
                <a:solidFill>
                  <a:schemeClr val="tx1">
                    <a:lumMod val="75000"/>
                    <a:lumOff val="25000"/>
                  </a:schemeClr>
                </a:solidFill>
                <a:latin typeface="Meiryo UI" panose="020B0604030504040204" pitchFamily="50" charset="-128"/>
                <a:ea typeface="Meiryo UI" panose="020B0604030504040204" pitchFamily="50" charset="-128"/>
              </a:rPr>
              <a:t>▶　考慮事項に着目した審査（考慮事項審査）：❶</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考慮すべき事項を考慮し</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ていない</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ja-JP" altLang="ja-JP" sz="1600"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要考慮事項の不考慮</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❷</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考慮すべきでない事項を考慮し</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た</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ja-JP" altLang="en-US" sz="1600"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他事</a:t>
            </a:r>
            <a:r>
              <a:rPr lang="ja-JP" altLang="ja-JP" sz="1600" b="1" kern="100" dirty="0">
                <a:solidFill>
                  <a:srgbClr val="FF3C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Century" panose="02040604050505020304" pitchFamily="18" charset="0"/>
              </a:rPr>
              <a:t>考慮</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❸</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各考慮事項について</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の</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重要度</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の</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評価</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を</a:t>
            </a:r>
            <a:r>
              <a:rPr lang="ja-JP" altLang="ja-JP"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誤った</a:t>
            </a:r>
            <a:r>
              <a:rPr lang="ja-JP" altLang="en-US" sz="1600" b="1" kern="100" dirty="0">
                <a:solidFill>
                  <a:schemeClr val="tx1">
                    <a:lumMod val="75000"/>
                    <a:lumOff val="25000"/>
                  </a:schemeClr>
                </a:solidFill>
                <a:latin typeface="Meiryo UI" panose="020B0604030504040204" pitchFamily="50" charset="-128"/>
                <a:ea typeface="Meiryo UI" panose="020B0604030504040204" pitchFamily="50" charset="-128"/>
                <a:cs typeface="Century" panose="02040604050505020304" pitchFamily="18" charset="0"/>
              </a:rPr>
              <a:t>。</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49D738F7-C181-5E90-DC67-3F608EDF08D5}"/>
              </a:ext>
            </a:extLst>
          </p:cNvPr>
          <p:cNvSpPr txBox="1">
            <a:spLocks/>
          </p:cNvSpPr>
          <p:nvPr/>
        </p:nvSpPr>
        <p:spPr bwMode="auto">
          <a:xfrm>
            <a:off x="360000" y="1808243"/>
            <a:ext cx="8424000" cy="547483"/>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原規委の裁量は、政策的裁量と比較して</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極めて狭い</a:t>
            </a:r>
            <a:r>
              <a:rPr lang="ja-JP" altLang="en-US" sz="2000" b="1" dirty="0">
                <a:solidFill>
                  <a:schemeClr val="bg1"/>
                </a:solidFill>
                <a:latin typeface="BIZ UDPゴシック" panose="020B0400000000000000" pitchFamily="50" charset="-128"/>
                <a:ea typeface="BIZ UDPゴシック" panose="020B0400000000000000" pitchFamily="50" charset="-128"/>
              </a:rPr>
              <a:t>。</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854A4685-BFDA-FC08-5B09-3D7DE0EA58E1}"/>
              </a:ext>
            </a:extLst>
          </p:cNvPr>
          <p:cNvSpPr txBox="1">
            <a:spLocks/>
          </p:cNvSpPr>
          <p:nvPr/>
        </p:nvSpPr>
        <p:spPr bwMode="auto">
          <a:xfrm>
            <a:off x="360000" y="4392000"/>
            <a:ext cx="8424000" cy="547483"/>
          </a:xfrm>
          <a:prstGeom prst="rect">
            <a:avLst/>
          </a:prstGeom>
          <a:solidFill>
            <a:schemeClr val="tx1">
              <a:lumMod val="75000"/>
              <a:lumOff val="25000"/>
              <a:alpha val="70000"/>
            </a:schemeClr>
          </a:solidFill>
          <a:ln w="2857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ctr" eaLnBrk="1" fontAlgn="auto" hangingPunct="1">
              <a:spcAft>
                <a:spcPts val="0"/>
              </a:spcAft>
              <a:buNone/>
              <a:defRPr/>
            </a:pPr>
            <a:r>
              <a:rPr lang="ja-JP" altLang="en-US" sz="2000" b="1" dirty="0">
                <a:solidFill>
                  <a:schemeClr val="bg1"/>
                </a:solidFill>
                <a:latin typeface="BIZ UDPゴシック" panose="020B0400000000000000" pitchFamily="50" charset="-128"/>
                <a:ea typeface="BIZ UDPゴシック" panose="020B0400000000000000" pitchFamily="50" charset="-128"/>
              </a:rPr>
              <a:t>専門技術的裁量の範囲が狭いことを踏まえ、</a:t>
            </a:r>
            <a:r>
              <a:rPr lang="ja-JP" altLang="en-US" sz="2400" b="1" dirty="0">
                <a:solidFill>
                  <a:srgbClr val="FFFFA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厳格に判断</a:t>
            </a:r>
            <a:r>
              <a:rPr lang="ja-JP" altLang="en-US" sz="2000" b="1" dirty="0">
                <a:solidFill>
                  <a:schemeClr val="bg1"/>
                </a:solidFill>
                <a:latin typeface="BIZ UDPゴシック" panose="020B0400000000000000" pitchFamily="50" charset="-128"/>
                <a:ea typeface="BIZ UDPゴシック" panose="020B0400000000000000" pitchFamily="50" charset="-128"/>
              </a:rPr>
              <a:t>すべき。</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descr="アイコン&#10;&#10;AI 生成コンテンツは誤りを含む可能性があります。">
            <a:extLst>
              <a:ext uri="{FF2B5EF4-FFF2-40B4-BE49-F238E27FC236}">
                <a16:creationId xmlns:a16="http://schemas.microsoft.com/office/drawing/2014/main" id="{0F055F08-AB80-8BDB-62BF-B5BA0B4D2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652" y="2952000"/>
            <a:ext cx="209292" cy="209292"/>
          </a:xfrm>
          <a:prstGeom prst="rect">
            <a:avLst/>
          </a:prstGeom>
        </p:spPr>
      </p:pic>
      <p:pic>
        <p:nvPicPr>
          <p:cNvPr id="17" name="図 16" descr="挿絵 が含まれている画像&#10;&#10;AI 生成コンテンツは誤りを含む可能性があります。">
            <a:extLst>
              <a:ext uri="{FF2B5EF4-FFF2-40B4-BE49-F238E27FC236}">
                <a16:creationId xmlns:a16="http://schemas.microsoft.com/office/drawing/2014/main" id="{98CFD488-92FE-66B5-4F38-C993354DA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000" y="2952000"/>
            <a:ext cx="209762" cy="208800"/>
          </a:xfrm>
          <a:prstGeom prst="rect">
            <a:avLst/>
          </a:prstGeom>
        </p:spPr>
      </p:pic>
      <p:pic>
        <p:nvPicPr>
          <p:cNvPr id="19" name="図 18" descr="抽象, 挿絵 が含まれている画像&#10;&#10;AI 生成コンテンツは誤りを含む可能性があります。">
            <a:extLst>
              <a:ext uri="{FF2B5EF4-FFF2-40B4-BE49-F238E27FC236}">
                <a16:creationId xmlns:a16="http://schemas.microsoft.com/office/drawing/2014/main" id="{1897F148-ABB2-4D37-3876-DFF404772D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2952000"/>
            <a:ext cx="209758" cy="208800"/>
          </a:xfrm>
          <a:prstGeom prst="rect">
            <a:avLst/>
          </a:prstGeom>
        </p:spPr>
      </p:pic>
      <p:pic>
        <p:nvPicPr>
          <p:cNvPr id="21" name="図 20" descr="アイコン&#10;&#10;AI 生成コンテンツは誤りを含む可能性があります。">
            <a:extLst>
              <a:ext uri="{FF2B5EF4-FFF2-40B4-BE49-F238E27FC236}">
                <a16:creationId xmlns:a16="http://schemas.microsoft.com/office/drawing/2014/main" id="{4F65813A-3DC0-ABED-AE2A-BFA5D6F97B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200" y="3196800"/>
            <a:ext cx="209758" cy="208800"/>
          </a:xfrm>
          <a:prstGeom prst="rect">
            <a:avLst/>
          </a:prstGeom>
        </p:spPr>
      </p:pic>
      <p:pic>
        <p:nvPicPr>
          <p:cNvPr id="23" name="図 22" descr="挿絵, 抽象 が含まれている画像&#10;&#10;AI 生成コンテンツは誤りを含む可能性があります。">
            <a:extLst>
              <a:ext uri="{FF2B5EF4-FFF2-40B4-BE49-F238E27FC236}">
                <a16:creationId xmlns:a16="http://schemas.microsoft.com/office/drawing/2014/main" id="{CD658D99-47AC-107E-C3FE-5117F607EA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5600" y="3196800"/>
            <a:ext cx="207846" cy="208800"/>
          </a:xfrm>
          <a:prstGeom prst="rect">
            <a:avLst/>
          </a:prstGeom>
        </p:spPr>
      </p:pic>
      <p:pic>
        <p:nvPicPr>
          <p:cNvPr id="25" name="図 24" descr="抽象, 挿絵 が含まれている画像&#10;&#10;AI 生成コンテンツは誤りを含む可能性があります。">
            <a:extLst>
              <a:ext uri="{FF2B5EF4-FFF2-40B4-BE49-F238E27FC236}">
                <a16:creationId xmlns:a16="http://schemas.microsoft.com/office/drawing/2014/main" id="{6C4976B3-5D23-574E-82AA-FC26908515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0000" y="3196800"/>
            <a:ext cx="209758" cy="208800"/>
          </a:xfrm>
          <a:prstGeom prst="rect">
            <a:avLst/>
          </a:prstGeom>
        </p:spPr>
      </p:pic>
      <p:sp>
        <p:nvSpPr>
          <p:cNvPr id="26" name="次の値と等しい 25">
            <a:extLst>
              <a:ext uri="{FF2B5EF4-FFF2-40B4-BE49-F238E27FC236}">
                <a16:creationId xmlns:a16="http://schemas.microsoft.com/office/drawing/2014/main" id="{C8AC0787-BED5-DC6A-357F-8C94ABC731C2}"/>
              </a:ext>
            </a:extLst>
          </p:cNvPr>
          <p:cNvSpPr/>
          <p:nvPr/>
        </p:nvSpPr>
        <p:spPr>
          <a:xfrm rot="21146938">
            <a:off x="4281091" y="3433779"/>
            <a:ext cx="1944216" cy="130643"/>
          </a:xfrm>
          <a:prstGeom prst="mathEqual">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9F07820C-3D6D-E16B-6FEB-F1E011ADD0E7}"/>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9D577626-96A5-7000-89FA-43EE6D2F2CCF}"/>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8</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550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59999" y="792000"/>
            <a:ext cx="4211999" cy="324036"/>
          </a:xfrm>
          <a:prstGeom prst="rect">
            <a:avLst/>
          </a:prstGeom>
          <a:solidFill>
            <a:srgbClr val="DCFFC8"/>
          </a:solidFill>
          <a:ln>
            <a:solidFill>
              <a:srgbClr val="28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287800"/>
                </a:solidFill>
                <a:latin typeface="Meiryo UI" panose="020B0604030504040204" pitchFamily="50" charset="-128"/>
                <a:ea typeface="Meiryo UI" panose="020B0604030504040204" pitchFamily="50" charset="-128"/>
              </a:rPr>
              <a:t>客観的には安全（帰無仮説が正しい）</a:t>
            </a:r>
            <a:endParaRPr kumimoji="1" lang="ja-JP" altLang="en-US" sz="1400" b="1" dirty="0">
              <a:solidFill>
                <a:srgbClr val="2878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571998" y="792000"/>
            <a:ext cx="4212000" cy="324000"/>
          </a:xfrm>
          <a:prstGeom prst="rect">
            <a:avLst/>
          </a:prstGeom>
          <a:solidFill>
            <a:srgbClr val="FFF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Meiryo UI" panose="020B0604030504040204" pitchFamily="50" charset="-128"/>
                <a:ea typeface="Meiryo UI" panose="020B0604030504040204" pitchFamily="50" charset="-128"/>
              </a:rPr>
              <a:t>客観的には危険（対立仮説が正しい）</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E02DD953-501C-0F11-CDC7-E87C8AE425FD}"/>
              </a:ext>
            </a:extLst>
          </p:cNvPr>
          <p:cNvCxnSpPr>
            <a:cxnSpLocks/>
          </p:cNvCxnSpPr>
          <p:nvPr/>
        </p:nvCxnSpPr>
        <p:spPr>
          <a:xfrm flipH="1">
            <a:off x="4572000" y="681861"/>
            <a:ext cx="0" cy="360000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60000" y="2299698"/>
            <a:ext cx="3131986" cy="486054"/>
          </a:xfrm>
          <a:prstGeom prst="roundRect">
            <a:avLst>
              <a:gd name="adj" fmla="val 32344"/>
            </a:avLst>
          </a:prstGeom>
          <a:solidFill>
            <a:srgbClr val="DCFFC8"/>
          </a:solidFill>
          <a:ln>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8E40"/>
                </a:solidFill>
                <a:latin typeface="Meiryo UI" panose="020B0604030504040204" pitchFamily="50" charset="-128"/>
                <a:ea typeface="Meiryo UI" panose="020B0604030504040204" pitchFamily="50" charset="-128"/>
              </a:rPr>
              <a:t>規制なし</a:t>
            </a:r>
          </a:p>
        </p:txBody>
      </p:sp>
      <p:sp>
        <p:nvSpPr>
          <p:cNvPr id="18" name="角丸四角形 17"/>
          <p:cNvSpPr/>
          <p:nvPr/>
        </p:nvSpPr>
        <p:spPr>
          <a:xfrm>
            <a:off x="5651988" y="2299698"/>
            <a:ext cx="3132007" cy="486054"/>
          </a:xfrm>
          <a:prstGeom prst="roundRect">
            <a:avLst>
              <a:gd name="adj" fmla="val 32344"/>
            </a:avLst>
          </a:prstGeom>
          <a:solidFill>
            <a:srgbClr val="FFF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規制</a:t>
            </a:r>
          </a:p>
        </p:txBody>
      </p:sp>
      <p:sp>
        <p:nvSpPr>
          <p:cNvPr id="19" name="角丸四角形 18"/>
          <p:cNvSpPr/>
          <p:nvPr/>
        </p:nvSpPr>
        <p:spPr>
          <a:xfrm>
            <a:off x="360000" y="3379697"/>
            <a:ext cx="3131986" cy="486054"/>
          </a:xfrm>
          <a:prstGeom prst="roundRect">
            <a:avLst>
              <a:gd name="adj" fmla="val 32344"/>
            </a:avLst>
          </a:prstGeom>
          <a:solidFill>
            <a:srgbClr val="DCFFC8"/>
          </a:solidFill>
          <a:ln>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8E40"/>
                </a:solidFill>
                <a:latin typeface="Meiryo UI" panose="020B0604030504040204" pitchFamily="50" charset="-128"/>
                <a:ea typeface="Meiryo UI" panose="020B0604030504040204" pitchFamily="50" charset="-128"/>
              </a:rPr>
              <a:t>規制なし</a:t>
            </a:r>
          </a:p>
        </p:txBody>
      </p:sp>
      <p:sp>
        <p:nvSpPr>
          <p:cNvPr id="20" name="角丸四角形 19"/>
          <p:cNvSpPr/>
          <p:nvPr/>
        </p:nvSpPr>
        <p:spPr>
          <a:xfrm>
            <a:off x="5651987" y="3379697"/>
            <a:ext cx="3060013" cy="486054"/>
          </a:xfrm>
          <a:prstGeom prst="roundRect">
            <a:avLst>
              <a:gd name="adj" fmla="val 32344"/>
            </a:avLst>
          </a:prstGeom>
          <a:solidFill>
            <a:srgbClr val="FFF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C00000"/>
                </a:solidFill>
                <a:latin typeface="Meiryo UI" panose="020B0604030504040204" pitchFamily="50" charset="-128"/>
                <a:ea typeface="Meiryo UI" panose="020B0604030504040204" pitchFamily="50" charset="-128"/>
              </a:rPr>
              <a:t>規制</a:t>
            </a:r>
          </a:p>
        </p:txBody>
      </p:sp>
      <p:sp>
        <p:nvSpPr>
          <p:cNvPr id="22" name="角丸四角形 21"/>
          <p:cNvSpPr/>
          <p:nvPr/>
        </p:nvSpPr>
        <p:spPr>
          <a:xfrm>
            <a:off x="3491987" y="3379697"/>
            <a:ext cx="2160000" cy="486054"/>
          </a:xfrm>
          <a:prstGeom prst="roundRect">
            <a:avLst>
              <a:gd name="adj" fmla="val 32344"/>
            </a:avLst>
          </a:prstGeom>
          <a:gradFill>
            <a:gsLst>
              <a:gs pos="50400">
                <a:srgbClr val="FFFFCD"/>
              </a:gs>
              <a:gs pos="0">
                <a:srgbClr val="DCFFC8"/>
              </a:gs>
              <a:gs pos="100000">
                <a:srgbClr val="FFF0F0"/>
              </a:gs>
            </a:gsLst>
            <a:lin ang="0" scaled="1"/>
          </a:gradFill>
          <a:ln>
            <a:gradFill>
              <a:gsLst>
                <a:gs pos="0">
                  <a:srgbClr val="008E40"/>
                </a:gs>
                <a:gs pos="50000">
                  <a:srgbClr val="BCB8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50000"/>
                  </a:schemeClr>
                </a:solidFill>
                <a:latin typeface="Meiryo UI" panose="020B0604030504040204" pitchFamily="50" charset="-128"/>
                <a:ea typeface="Meiryo UI" panose="020B0604030504040204" pitchFamily="50" charset="-128"/>
              </a:rPr>
              <a:t>規制なし？</a:t>
            </a:r>
          </a:p>
        </p:txBody>
      </p:sp>
      <p:grpSp>
        <p:nvGrpSpPr>
          <p:cNvPr id="26" name="グループ化 25">
            <a:extLst>
              <a:ext uri="{FF2B5EF4-FFF2-40B4-BE49-F238E27FC236}">
                <a16:creationId xmlns:a16="http://schemas.microsoft.com/office/drawing/2014/main" id="{278EA652-0EB1-4321-AC99-762D46C8F15F}"/>
              </a:ext>
            </a:extLst>
          </p:cNvPr>
          <p:cNvGrpSpPr/>
          <p:nvPr/>
        </p:nvGrpSpPr>
        <p:grpSpPr>
          <a:xfrm>
            <a:off x="3095822" y="2839685"/>
            <a:ext cx="2952329" cy="516460"/>
            <a:chOff x="3527260" y="5488762"/>
            <a:chExt cx="2952328" cy="688614"/>
          </a:xfrm>
        </p:grpSpPr>
        <p:sp>
          <p:nvSpPr>
            <p:cNvPr id="27" name="左中かっこ 26"/>
            <p:cNvSpPr/>
            <p:nvPr/>
          </p:nvSpPr>
          <p:spPr>
            <a:xfrm rot="16200000">
              <a:off x="4859433" y="4552778"/>
              <a:ext cx="288032" cy="2159999"/>
            </a:xfrm>
            <a:prstGeom prst="leftBrace">
              <a:avLst>
                <a:gd name="adj1" fmla="val 700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28" name="テキスト ボックス 27"/>
            <p:cNvSpPr txBox="1"/>
            <p:nvPr/>
          </p:nvSpPr>
          <p:spPr>
            <a:xfrm>
              <a:off x="3527260" y="5725970"/>
              <a:ext cx="2952328" cy="451406"/>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「疑わしきは安全のために」</a:t>
              </a:r>
            </a:p>
          </p:txBody>
        </p:sp>
      </p:grpSp>
      <p:sp>
        <p:nvSpPr>
          <p:cNvPr id="30" name="角丸四角形 14">
            <a:extLst>
              <a:ext uri="{FF2B5EF4-FFF2-40B4-BE49-F238E27FC236}">
                <a16:creationId xmlns:a16="http://schemas.microsoft.com/office/drawing/2014/main" id="{C1F18463-45E9-4F13-854E-86A0015CDD16}"/>
              </a:ext>
            </a:extLst>
          </p:cNvPr>
          <p:cNvSpPr/>
          <p:nvPr/>
        </p:nvSpPr>
        <p:spPr>
          <a:xfrm>
            <a:off x="3491987" y="2299698"/>
            <a:ext cx="2160000" cy="486054"/>
          </a:xfrm>
          <a:prstGeom prst="roundRect">
            <a:avLst>
              <a:gd name="adj" fmla="val 32344"/>
            </a:avLst>
          </a:prstGeom>
          <a:gradFill>
            <a:gsLst>
              <a:gs pos="50400">
                <a:srgbClr val="FFFFCD"/>
              </a:gs>
              <a:gs pos="0">
                <a:srgbClr val="DCFFC8"/>
              </a:gs>
              <a:gs pos="100000">
                <a:srgbClr val="FFF0F0"/>
              </a:gs>
            </a:gsLst>
            <a:lin ang="0" scaled="1"/>
          </a:gradFill>
          <a:ln>
            <a:gradFill>
              <a:gsLst>
                <a:gs pos="0">
                  <a:srgbClr val="008E40"/>
                </a:gs>
                <a:gs pos="50000">
                  <a:srgbClr val="BCB800"/>
                </a:gs>
                <a:gs pos="100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796F39"/>
                </a:solidFill>
                <a:latin typeface="Meiryo UI" panose="020B0604030504040204" pitchFamily="50" charset="-128"/>
                <a:ea typeface="Meiryo UI" panose="020B0604030504040204" pitchFamily="50" charset="-128"/>
              </a:rPr>
              <a:t>規制？</a:t>
            </a:r>
            <a:endParaRPr kumimoji="1" lang="ja-JP" altLang="en-US" sz="1400" b="1" dirty="0">
              <a:solidFill>
                <a:srgbClr val="796F39"/>
              </a:solidFill>
              <a:latin typeface="Meiryo UI" panose="020B0604030504040204" pitchFamily="50" charset="-128"/>
              <a:ea typeface="Meiryo UI" panose="020B0604030504040204" pitchFamily="50" charset="-128"/>
            </a:endParaRPr>
          </a:p>
        </p:txBody>
      </p:sp>
      <p:sp>
        <p:nvSpPr>
          <p:cNvPr id="31" name="強調線吹き出し 2 30"/>
          <p:cNvSpPr/>
          <p:nvPr/>
        </p:nvSpPr>
        <p:spPr>
          <a:xfrm>
            <a:off x="4680000" y="1579697"/>
            <a:ext cx="4320000" cy="576000"/>
          </a:xfrm>
          <a:prstGeom prst="accentCallout2">
            <a:avLst>
              <a:gd name="adj1" fmla="val 82217"/>
              <a:gd name="adj2" fmla="val -953"/>
              <a:gd name="adj3" fmla="val 82174"/>
              <a:gd name="adj4" fmla="val -10461"/>
              <a:gd name="adj5" fmla="val 141961"/>
              <a:gd name="adj6" fmla="val -16328"/>
            </a:avLst>
          </a:prstGeom>
          <a:solidFill>
            <a:srgbClr val="B4D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2060"/>
                </a:solidFill>
                <a:latin typeface="Meiryo UI" panose="020B0604030504040204" pitchFamily="50" charset="-128"/>
                <a:ea typeface="Meiryo UI" panose="020B0604030504040204" pitchFamily="50" charset="-128"/>
              </a:rPr>
              <a:t>客観的には安全なのに、危険と誤判断して</a:t>
            </a:r>
            <a:endParaRPr lang="en-US" altLang="ja-JP" sz="1400" b="1" dirty="0">
              <a:solidFill>
                <a:srgbClr val="002060"/>
              </a:solidFill>
              <a:latin typeface="Meiryo UI" panose="020B0604030504040204" pitchFamily="50" charset="-128"/>
              <a:ea typeface="Meiryo UI" panose="020B0604030504040204" pitchFamily="50" charset="-128"/>
            </a:endParaRPr>
          </a:p>
          <a:p>
            <a:pPr algn="ctr"/>
            <a:r>
              <a:rPr lang="ja-JP" altLang="en-US" sz="1400" b="1" dirty="0">
                <a:solidFill>
                  <a:srgbClr val="002060"/>
                </a:solidFill>
                <a:latin typeface="Meiryo UI" panose="020B0604030504040204" pitchFamily="50" charset="-128"/>
                <a:ea typeface="Meiryo UI" panose="020B0604030504040204" pitchFamily="50" charset="-128"/>
              </a:rPr>
              <a:t>規制してしまう「慌て者の過誤」（＝第</a:t>
            </a:r>
            <a:r>
              <a:rPr lang="en-US" altLang="ja-JP" sz="1400" b="1" dirty="0">
                <a:solidFill>
                  <a:srgbClr val="002060"/>
                </a:solidFill>
                <a:latin typeface="Meiryo UI" panose="020B0604030504040204" pitchFamily="50" charset="-128"/>
                <a:ea typeface="Meiryo UI" panose="020B0604030504040204" pitchFamily="50" charset="-128"/>
              </a:rPr>
              <a:t>1</a:t>
            </a:r>
            <a:r>
              <a:rPr lang="ja-JP" altLang="en-US" sz="1400" b="1" dirty="0">
                <a:solidFill>
                  <a:srgbClr val="002060"/>
                </a:solidFill>
                <a:latin typeface="Meiryo UI" panose="020B0604030504040204" pitchFamily="50" charset="-128"/>
                <a:ea typeface="Meiryo UI" panose="020B0604030504040204" pitchFamily="50" charset="-128"/>
              </a:rPr>
              <a:t>種の過誤）</a:t>
            </a:r>
            <a:endParaRPr lang="en-US" altLang="ja-JP" sz="1400" b="1" dirty="0">
              <a:solidFill>
                <a:srgbClr val="002060"/>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C999B45E-9FE7-10ED-F759-DD90D36F2294}"/>
              </a:ext>
            </a:extLst>
          </p:cNvPr>
          <p:cNvGrpSpPr/>
          <p:nvPr/>
        </p:nvGrpSpPr>
        <p:grpSpPr>
          <a:xfrm rot="20468626">
            <a:off x="4177944" y="1392108"/>
            <a:ext cx="968144" cy="512940"/>
            <a:chOff x="6054648" y="2155354"/>
            <a:chExt cx="968144" cy="512940"/>
          </a:xfrm>
        </p:grpSpPr>
        <p:sp>
          <p:nvSpPr>
            <p:cNvPr id="3" name="雲 2">
              <a:extLst>
                <a:ext uri="{FF2B5EF4-FFF2-40B4-BE49-F238E27FC236}">
                  <a16:creationId xmlns:a16="http://schemas.microsoft.com/office/drawing/2014/main" id="{49E5C189-DD0D-FDE7-453A-2479AE9E8A35}"/>
                </a:ext>
              </a:extLst>
            </p:cNvPr>
            <p:cNvSpPr/>
            <p:nvPr/>
          </p:nvSpPr>
          <p:spPr>
            <a:xfrm>
              <a:off x="6054648" y="2155354"/>
              <a:ext cx="893616" cy="512940"/>
            </a:xfrm>
            <a:prstGeom prst="cloud">
              <a:avLst/>
            </a:prstGeom>
            <a:solidFill>
              <a:srgbClr val="FFFFBD"/>
            </a:solidFill>
            <a:ln>
              <a:solidFill>
                <a:srgbClr val="EA7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75AFC82-F55D-43FF-AB77-50D926D83555}"/>
                </a:ext>
              </a:extLst>
            </p:cNvPr>
            <p:cNvSpPr txBox="1"/>
            <p:nvPr/>
          </p:nvSpPr>
          <p:spPr>
            <a:xfrm>
              <a:off x="6129177" y="2226677"/>
              <a:ext cx="893615"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せっかち</a:t>
              </a:r>
            </a:p>
          </p:txBody>
        </p:sp>
      </p:grpSp>
      <p:sp>
        <p:nvSpPr>
          <p:cNvPr id="29" name="強調線吹き出し 2 28"/>
          <p:cNvSpPr/>
          <p:nvPr/>
        </p:nvSpPr>
        <p:spPr>
          <a:xfrm>
            <a:off x="180000" y="4516030"/>
            <a:ext cx="4319825" cy="576000"/>
          </a:xfrm>
          <a:prstGeom prst="accentCallout2">
            <a:avLst>
              <a:gd name="adj1" fmla="val 17515"/>
              <a:gd name="adj2" fmla="val 100901"/>
              <a:gd name="adj3" fmla="val -70849"/>
              <a:gd name="adj4" fmla="val 117639"/>
              <a:gd name="adj5" fmla="val -139261"/>
              <a:gd name="adj6" fmla="val 117596"/>
            </a:avLst>
          </a:prstGeom>
          <a:solidFill>
            <a:srgbClr val="B4D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2060"/>
                </a:solidFill>
                <a:latin typeface="Meiryo UI" panose="020B0604030504040204" pitchFamily="50" charset="-128"/>
                <a:ea typeface="Meiryo UI" panose="020B0604030504040204" pitchFamily="50" charset="-128"/>
              </a:rPr>
              <a:t>客観的には危険なのに、安全と誤判断して</a:t>
            </a:r>
            <a:endParaRPr lang="en-US" altLang="ja-JP" sz="1400" b="1" dirty="0">
              <a:solidFill>
                <a:srgbClr val="002060"/>
              </a:solidFill>
              <a:latin typeface="Meiryo UI" panose="020B0604030504040204" pitchFamily="50" charset="-128"/>
              <a:ea typeface="Meiryo UI" panose="020B0604030504040204" pitchFamily="50" charset="-128"/>
            </a:endParaRPr>
          </a:p>
          <a:p>
            <a:pPr algn="ctr"/>
            <a:r>
              <a:rPr kumimoji="1" lang="ja-JP" altLang="en-US" sz="1400" b="1" dirty="0">
                <a:solidFill>
                  <a:srgbClr val="002060"/>
                </a:solidFill>
                <a:latin typeface="Meiryo UI" panose="020B0604030504040204" pitchFamily="50" charset="-128"/>
                <a:ea typeface="Meiryo UI" panose="020B0604030504040204" pitchFamily="50" charset="-128"/>
              </a:rPr>
              <a:t>規制しない「うっかり者の過誤」（＝第</a:t>
            </a:r>
            <a:r>
              <a:rPr lang="en-US" altLang="ja-JP" sz="1400" b="1" dirty="0">
                <a:solidFill>
                  <a:srgbClr val="002060"/>
                </a:solidFill>
                <a:latin typeface="Meiryo UI" panose="020B0604030504040204" pitchFamily="50" charset="-128"/>
                <a:ea typeface="Meiryo UI" panose="020B0604030504040204" pitchFamily="50" charset="-128"/>
              </a:rPr>
              <a:t>2</a:t>
            </a:r>
            <a:r>
              <a:rPr kumimoji="1" lang="ja-JP" altLang="en-US" sz="1400" b="1" dirty="0">
                <a:solidFill>
                  <a:srgbClr val="002060"/>
                </a:solidFill>
                <a:latin typeface="Meiryo UI" panose="020B0604030504040204" pitchFamily="50" charset="-128"/>
                <a:ea typeface="Meiryo UI" panose="020B0604030504040204" pitchFamily="50" charset="-128"/>
              </a:rPr>
              <a:t>種の過誤）</a:t>
            </a:r>
            <a:endParaRPr kumimoji="1" lang="en-US" altLang="ja-JP" sz="1400" b="1" dirty="0">
              <a:solidFill>
                <a:srgbClr val="002060"/>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FC71FD0D-E3CC-0779-3CDD-EC825316EBBC}"/>
              </a:ext>
            </a:extLst>
          </p:cNvPr>
          <p:cNvGrpSpPr/>
          <p:nvPr/>
        </p:nvGrpSpPr>
        <p:grpSpPr>
          <a:xfrm rot="20538498">
            <a:off x="111370" y="4178086"/>
            <a:ext cx="968144" cy="512940"/>
            <a:chOff x="6054648" y="2155354"/>
            <a:chExt cx="968144" cy="512940"/>
          </a:xfrm>
        </p:grpSpPr>
        <p:sp>
          <p:nvSpPr>
            <p:cNvPr id="9" name="雲 8">
              <a:extLst>
                <a:ext uri="{FF2B5EF4-FFF2-40B4-BE49-F238E27FC236}">
                  <a16:creationId xmlns:a16="http://schemas.microsoft.com/office/drawing/2014/main" id="{C6D02CAD-F971-FCD5-C678-F6EFADF80738}"/>
                </a:ext>
              </a:extLst>
            </p:cNvPr>
            <p:cNvSpPr/>
            <p:nvPr/>
          </p:nvSpPr>
          <p:spPr>
            <a:xfrm>
              <a:off x="6054648" y="2155354"/>
              <a:ext cx="893616" cy="512940"/>
            </a:xfrm>
            <a:prstGeom prst="cloud">
              <a:avLst/>
            </a:prstGeom>
            <a:solidFill>
              <a:srgbClr val="FFFFBD"/>
            </a:solidFill>
            <a:ln>
              <a:solidFill>
                <a:srgbClr val="EA7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3C52B54-5471-FF96-A1EE-206AED092045}"/>
                </a:ext>
              </a:extLst>
            </p:cNvPr>
            <p:cNvSpPr txBox="1"/>
            <p:nvPr/>
          </p:nvSpPr>
          <p:spPr>
            <a:xfrm>
              <a:off x="6129177" y="2226677"/>
              <a:ext cx="893615"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ぼんやり</a:t>
              </a:r>
            </a:p>
          </p:txBody>
        </p:sp>
      </p:grpSp>
      <p:sp>
        <p:nvSpPr>
          <p:cNvPr id="4" name="コンテンツ プレースホルダー 2">
            <a:extLst>
              <a:ext uri="{FF2B5EF4-FFF2-40B4-BE49-F238E27FC236}">
                <a16:creationId xmlns:a16="http://schemas.microsoft.com/office/drawing/2014/main" id="{101D0566-E733-AD54-8518-8943FCE95FBE}"/>
              </a:ext>
            </a:extLst>
          </p:cNvPr>
          <p:cNvSpPr txBox="1">
            <a:spLocks noChangeAspect="1"/>
          </p:cNvSpPr>
          <p:nvPr/>
        </p:nvSpPr>
        <p:spPr bwMode="auto">
          <a:xfrm>
            <a:off x="180000" y="360000"/>
            <a:ext cx="8784000" cy="252000"/>
          </a:xfrm>
          <a:prstGeom prst="rect">
            <a:avLst/>
          </a:prstGeom>
          <a:solidFill>
            <a:srgbClr val="FFC8C8">
              <a:alpha val="70000"/>
            </a:srgb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原発に求められる「高度の安全」とは何なのか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10707ADA-EFA0-683C-4723-4AB9541BC722}"/>
              </a:ext>
            </a:extLst>
          </p:cNvPr>
          <p:cNvSpPr txBox="1"/>
          <p:nvPr/>
        </p:nvSpPr>
        <p:spPr>
          <a:xfrm>
            <a:off x="6372000" y="4111058"/>
            <a:ext cx="2592000" cy="238527"/>
          </a:xfrm>
          <a:prstGeom prst="rect">
            <a:avLst/>
          </a:prstGeom>
          <a:solidFill>
            <a:srgbClr val="92D050">
              <a:alpha val="50000"/>
            </a:srgbClr>
          </a:solidFill>
        </p:spPr>
        <p:txBody>
          <a:bodyPr wrap="square" lIns="68580" tIns="34290" rIns="68580" bIns="34290" rtlCol="0" anchor="ctr">
            <a:spAutoFit/>
          </a:bodyPr>
          <a:lstStyle/>
          <a:p>
            <a:pPr algn="ct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甲</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684</a:t>
            </a: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rPr>
              <a:t>p72-74</a:t>
            </a:r>
            <a:endPar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5CC843A0-7BFB-4120-96B2-73E957C2A34D}"/>
              </a:ext>
            </a:extLst>
          </p:cNvPr>
          <p:cNvGrpSpPr/>
          <p:nvPr/>
        </p:nvGrpSpPr>
        <p:grpSpPr>
          <a:xfrm>
            <a:off x="2933911" y="3883698"/>
            <a:ext cx="3276149" cy="546219"/>
            <a:chOff x="2321786" y="3248084"/>
            <a:chExt cx="3276148" cy="728293"/>
          </a:xfrm>
        </p:grpSpPr>
        <p:sp>
          <p:nvSpPr>
            <p:cNvPr id="24" name="左中かっこ 23"/>
            <p:cNvSpPr/>
            <p:nvPr/>
          </p:nvSpPr>
          <p:spPr>
            <a:xfrm rot="16200000">
              <a:off x="3815846" y="2312099"/>
              <a:ext cx="288033" cy="2160003"/>
            </a:xfrm>
            <a:prstGeom prst="leftBrace">
              <a:avLst>
                <a:gd name="adj1" fmla="val 700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dirty="0"/>
            </a:p>
          </p:txBody>
        </p:sp>
        <p:sp>
          <p:nvSpPr>
            <p:cNvPr id="25" name="テキスト ボックス 24"/>
            <p:cNvSpPr txBox="1"/>
            <p:nvPr/>
          </p:nvSpPr>
          <p:spPr>
            <a:xfrm>
              <a:off x="2321786" y="3524971"/>
              <a:ext cx="3276148" cy="451406"/>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「疑わしきは自由（稼働）のために」</a:t>
              </a:r>
            </a:p>
          </p:txBody>
        </p:sp>
      </p:grpSp>
      <p:sp>
        <p:nvSpPr>
          <p:cNvPr id="2" name="テキスト ボックス 1">
            <a:extLst>
              <a:ext uri="{FF2B5EF4-FFF2-40B4-BE49-F238E27FC236}">
                <a16:creationId xmlns:a16="http://schemas.microsoft.com/office/drawing/2014/main" id="{DEACD8A3-A9DA-7C0A-E5FC-30F900C27EFD}"/>
              </a:ext>
            </a:extLst>
          </p:cNvPr>
          <p:cNvSpPr txBox="1">
            <a:spLocks/>
          </p:cNvSpPr>
          <p:nvPr/>
        </p:nvSpPr>
        <p:spPr>
          <a:xfrm>
            <a:off x="0" y="0"/>
            <a:ext cx="9144000" cy="270000"/>
          </a:xfrm>
          <a:prstGeom prst="rect">
            <a:avLst/>
          </a:prstGeom>
          <a:noFill/>
        </p:spPr>
        <p:txBody>
          <a:bodyPr wrap="square" rtlCol="0">
            <a:no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第</a:t>
            </a:r>
            <a:r>
              <a:rPr lang="ja-JP" altLang="en-US" sz="1200" b="1" dirty="0">
                <a:solidFill>
                  <a:schemeClr val="bg1"/>
                </a:solidFill>
                <a:latin typeface="Meiryo UI" panose="020B0604030504040204" pitchFamily="50" charset="-128"/>
                <a:ea typeface="Meiryo UI" panose="020B0604030504040204" pitchFamily="50" charset="-128"/>
              </a:rPr>
              <a:t>１ </a:t>
            </a:r>
            <a:r>
              <a:rPr kumimoji="1" lang="ja-JP" altLang="en-US" sz="1200" b="1" dirty="0">
                <a:solidFill>
                  <a:schemeClr val="bg1"/>
                </a:solidFill>
                <a:latin typeface="Meiryo UI" panose="020B0604030504040204" pitchFamily="50" charset="-128"/>
                <a:ea typeface="Meiryo UI" panose="020B0604030504040204" pitchFamily="50" charset="-128"/>
              </a:rPr>
              <a:t>求められる司法判断の在り方</a:t>
            </a:r>
            <a:r>
              <a:rPr lang="ja-JP" altLang="en-US" sz="1200" b="1" dirty="0">
                <a:solidFill>
                  <a:schemeClr val="bg1"/>
                </a:solidFill>
                <a:latin typeface="Meiryo UI" panose="020B0604030504040204" pitchFamily="50" charset="-128"/>
                <a:ea typeface="Meiryo UI" panose="020B0604030504040204" pitchFamily="50" charset="-128"/>
              </a:rPr>
              <a:t>（第</a:t>
            </a:r>
            <a:r>
              <a:rPr lang="en-US" altLang="ja-JP" sz="1200" b="1" dirty="0">
                <a:solidFill>
                  <a:schemeClr val="bg1"/>
                </a:solidFill>
                <a:latin typeface="Meiryo UI" panose="020B0604030504040204" pitchFamily="50" charset="-128"/>
                <a:ea typeface="Meiryo UI" panose="020B0604030504040204" pitchFamily="50" charset="-128"/>
              </a:rPr>
              <a:t>3</a:t>
            </a: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CB7B2E92-0CFE-83B1-F3D0-770D629B9538}"/>
              </a:ext>
            </a:extLst>
          </p:cNvPr>
          <p:cNvSpPr>
            <a:spLocks noGrp="1"/>
          </p:cNvSpPr>
          <p:nvPr>
            <p:ph type="sldNum" sz="quarter" idx="12"/>
          </p:nvPr>
        </p:nvSpPr>
        <p:spPr>
          <a:xfrm>
            <a:off x="8640000" y="0"/>
            <a:ext cx="432000" cy="270000"/>
          </a:xfrm>
        </p:spPr>
        <p:txBody>
          <a:bodyPr/>
          <a:lstStyle/>
          <a:p>
            <a:pPr algn="r"/>
            <a:fld id="{D2D8002D-B5B0-4BAC-B1F6-782DDCCE6D9C}" type="slidenum">
              <a:rPr kumimoji="1" lang="ja-JP" altLang="en-US" sz="1200" smtClean="0">
                <a:latin typeface="Meiryo UI" panose="020B0604030504040204" pitchFamily="50" charset="-128"/>
                <a:ea typeface="Meiryo UI" panose="020B0604030504040204" pitchFamily="50" charset="-128"/>
              </a:rPr>
              <a:pPr algn="r"/>
              <a:t>9</a:t>
            </a:fld>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AF921F6-FEFE-A70C-ADE7-841A8EC77F6B}"/>
              </a:ext>
            </a:extLst>
          </p:cNvPr>
          <p:cNvSpPr txBox="1"/>
          <p:nvPr/>
        </p:nvSpPr>
        <p:spPr>
          <a:xfrm>
            <a:off x="121992" y="1219274"/>
            <a:ext cx="4064705" cy="1031051"/>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深刻な災害が万が一にも起こらないようにする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4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安全確保を旨</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とする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endParaRPr kumimoji="1" lang="en-US" altLang="ja-JP" sz="9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1200" b="1" dirty="0">
                <a:solidFill>
                  <a:srgbClr val="FF3C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安全について真偽不明（＝危険の疑問が残る）</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原発の稼働を認めてはならない</a:t>
            </a:r>
            <a:endPar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1202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17651</TotalTime>
  <Words>5713</Words>
  <Application>Microsoft Office PowerPoint</Application>
  <PresentationFormat>画面に合わせる (16:9)</PresentationFormat>
  <Paragraphs>380</Paragraphs>
  <Slides>29</Slides>
  <Notes>29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29</vt:i4>
      </vt:variant>
    </vt:vector>
  </HeadingPairs>
  <TitlesOfParts>
    <vt:vector size="39" baseType="lpstr">
      <vt:lpstr>BIZ UDPゴシック</vt:lpstr>
      <vt:lpstr>Meiryo UI</vt:lpstr>
      <vt:lpstr>ＭＳ 明朝</vt:lpstr>
      <vt:lpstr>コーポレート・ロゴ ver3 Bold</vt:lpstr>
      <vt:lpstr>游明朝</vt:lpstr>
      <vt:lpstr>Arial</vt:lpstr>
      <vt:lpstr>Calibri</vt:lpstr>
      <vt:lpstr>Century</vt:lpstr>
      <vt:lpstr>Wingdings 3</vt:lpstr>
      <vt:lpstr>クラリティ</vt:lpstr>
      <vt:lpstr>伊方原発 運転差止訴訟 控訴審 控訴理由書 第1部の口頭説明 -争点１ 司法判断枠組み-</vt:lpstr>
      <vt:lpstr>PowerPoint プレゼンテーション</vt:lpstr>
      <vt:lpstr>PowerPoint プレゼンテーション</vt:lpstr>
      <vt:lpstr>第１ 求められる司法審査の在り方（第３）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 専門技術的裁量の範囲（第４・２項）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第３ 原規委の策定する基準と社会通念（第４・3項）</vt:lpstr>
      <vt:lpstr>PowerPoint プレゼンテーション</vt:lpstr>
      <vt:lpstr>PowerPoint プレゼンテーション</vt:lpstr>
      <vt:lpstr>PowerPoint プレゼンテーション</vt:lpstr>
      <vt:lpstr>第４ 原発の安全における合理性（第４・５、６項）</vt:lpstr>
      <vt:lpstr>PowerPoint プレゼンテーション</vt:lpstr>
      <vt:lpstr>PowerPoint プレゼンテーション</vt:lpstr>
      <vt:lpstr>PowerPoint プレゼンテーション</vt:lpstr>
      <vt:lpstr>PowerPoint プレゼンテーション</vt:lpstr>
      <vt:lpstr>第５ 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広島弁護士会シンポジウム 「伊方原発広島高裁決定の意義とこれからの課題」  伊方原発広島高裁決定と弁護団からみた意義</dc:title>
  <dc:creator>nakano</dc:creator>
  <cp:lastModifiedBy>つる法律事務所 弁護士中野宏典</cp:lastModifiedBy>
  <cp:revision>2346</cp:revision>
  <cp:lastPrinted>2019-09-09T19:55:14Z</cp:lastPrinted>
  <dcterms:created xsi:type="dcterms:W3CDTF">2018-04-13T14:13:49Z</dcterms:created>
  <dcterms:modified xsi:type="dcterms:W3CDTF">2026-04-16T11:49:14Z</dcterms:modified>
</cp:coreProperties>
</file>